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260" r:id="rId2"/>
    <p:sldId id="263" r:id="rId3"/>
    <p:sldId id="354" r:id="rId4"/>
    <p:sldId id="262" r:id="rId5"/>
    <p:sldId id="355" r:id="rId6"/>
    <p:sldId id="356" r:id="rId7"/>
    <p:sldId id="357" r:id="rId8"/>
    <p:sldId id="358" r:id="rId9"/>
    <p:sldId id="359" r:id="rId10"/>
    <p:sldId id="360" r:id="rId11"/>
    <p:sldId id="341" r:id="rId12"/>
    <p:sldId id="370" r:id="rId13"/>
    <p:sldId id="361" r:id="rId14"/>
    <p:sldId id="362" r:id="rId15"/>
    <p:sldId id="363" r:id="rId16"/>
    <p:sldId id="364" r:id="rId17"/>
    <p:sldId id="365" r:id="rId18"/>
    <p:sldId id="366" r:id="rId19"/>
    <p:sldId id="367" r:id="rId20"/>
    <p:sldId id="369" r:id="rId21"/>
    <p:sldId id="297" r:id="rId22"/>
    <p:sldId id="371" r:id="rId23"/>
    <p:sldId id="372" r:id="rId24"/>
    <p:sldId id="373" r:id="rId25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Estilo Claro 2 - Ênfas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3555" autoAdjust="0"/>
  </p:normalViewPr>
  <p:slideViewPr>
    <p:cSldViewPr snapToGrid="0">
      <p:cViewPr>
        <p:scale>
          <a:sx n="50" d="100"/>
          <a:sy n="50" d="100"/>
        </p:scale>
        <p:origin x="-1638" y="-4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C9E42EE-754C-4092-8724-655CC20B76F5}" type="doc">
      <dgm:prSet loTypeId="urn:microsoft.com/office/officeart/2005/8/layout/vProcess5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pt-BR"/>
        </a:p>
      </dgm:t>
    </dgm:pt>
    <dgm:pt modelId="{226740BD-1CA6-458A-909D-38F3D3004C75}">
      <dgm:prSet phldrT="[Texto]" custT="1"/>
      <dgm:spPr/>
      <dgm:t>
        <a:bodyPr/>
        <a:lstStyle/>
        <a:p>
          <a:r>
            <a:rPr lang="pt-BR" sz="25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rPr>
            <a:t>a) Servos treinados para o exercício do ministério.  (2Tm 2.1-3; </a:t>
          </a:r>
          <a:r>
            <a:rPr lang="pt-BR" sz="2500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rPr>
            <a:t>Mt</a:t>
          </a:r>
          <a:r>
            <a:rPr lang="pt-BR" sz="25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rPr>
            <a:t> 10.1,5)</a:t>
          </a:r>
        </a:p>
      </dgm:t>
    </dgm:pt>
    <dgm:pt modelId="{E63BDAB6-38CD-4442-B5AC-6607C4498C02}" type="parTrans" cxnId="{EDBFB563-D68E-46A3-9B2D-52FEE2A89B1C}">
      <dgm:prSet/>
      <dgm:spPr/>
      <dgm:t>
        <a:bodyPr/>
        <a:lstStyle/>
        <a:p>
          <a:endParaRPr lang="pt-BR" sz="2200" b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Black" panose="020B0A04020102020204" pitchFamily="34" charset="0"/>
          </a:endParaRPr>
        </a:p>
      </dgm:t>
    </dgm:pt>
    <dgm:pt modelId="{3C1A7EBE-C688-4C64-BEEB-31C7E9A7528A}" type="sibTrans" cxnId="{EDBFB563-D68E-46A3-9B2D-52FEE2A89B1C}">
      <dgm:prSet custT="1"/>
      <dgm:spPr/>
      <dgm:t>
        <a:bodyPr/>
        <a:lstStyle/>
        <a:p>
          <a:endParaRPr lang="pt-BR" sz="2200" b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Black" panose="020B0A04020102020204" pitchFamily="34" charset="0"/>
          </a:endParaRPr>
        </a:p>
      </dgm:t>
    </dgm:pt>
    <dgm:pt modelId="{B2956045-2886-41D9-ABB2-45F2474EAF50}">
      <dgm:prSet phldrT="[Texto]" custT="1"/>
      <dgm:spPr/>
      <dgm:t>
        <a:bodyPr/>
        <a:lstStyle/>
        <a:p>
          <a:r>
            <a:rPr lang="pt-BR" sz="2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rPr>
            <a:t>b) </a:t>
          </a:r>
          <a:r>
            <a:rPr lang="pt-BR" sz="25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rPr>
            <a:t>Servos comprometidos com a comunidade. (At 6.1-6; 1Tm 3.14-15)</a:t>
          </a:r>
          <a:endParaRPr lang="pt-BR" sz="25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Rounded MT Bold" panose="020F0704030504030204" pitchFamily="34" charset="0"/>
          </a:endParaRPr>
        </a:p>
      </dgm:t>
    </dgm:pt>
    <dgm:pt modelId="{86CD9664-C7D2-49E2-BC59-F4D76B2FCFC2}" type="parTrans" cxnId="{80F58AAA-6FF4-42D1-AE5E-459AAAE01A00}">
      <dgm:prSet/>
      <dgm:spPr/>
      <dgm:t>
        <a:bodyPr/>
        <a:lstStyle/>
        <a:p>
          <a:endParaRPr lang="pt-BR" sz="2200" b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Black" panose="020B0A04020102020204" pitchFamily="34" charset="0"/>
          </a:endParaRPr>
        </a:p>
      </dgm:t>
    </dgm:pt>
    <dgm:pt modelId="{B5C36FDC-A9F0-46C3-80AD-89F1108EA587}" type="sibTrans" cxnId="{80F58AAA-6FF4-42D1-AE5E-459AAAE01A00}">
      <dgm:prSet custT="1"/>
      <dgm:spPr/>
      <dgm:t>
        <a:bodyPr/>
        <a:lstStyle/>
        <a:p>
          <a:endParaRPr lang="pt-BR" sz="2200" b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Black" panose="020B0A04020102020204" pitchFamily="34" charset="0"/>
          </a:endParaRPr>
        </a:p>
      </dgm:t>
    </dgm:pt>
    <dgm:pt modelId="{138A0417-C589-4416-A258-7F850A68140F}">
      <dgm:prSet phldrT="[Texto]" custT="1"/>
      <dgm:spPr/>
      <dgm:t>
        <a:bodyPr/>
        <a:lstStyle/>
        <a:p>
          <a:r>
            <a:rPr lang="pt-BR" sz="2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rPr>
            <a:t>c) </a:t>
          </a:r>
          <a:r>
            <a:rPr lang="pt-BR" sz="25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rPr>
            <a:t>Servos voluntários para o serviço</a:t>
          </a:r>
        </a:p>
        <a:p>
          <a:r>
            <a:rPr lang="pt-BR" sz="25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rPr>
            <a:t>(1Ts 1.7-8; </a:t>
          </a:r>
          <a:r>
            <a:rPr lang="pt-BR" sz="2500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rPr>
            <a:t>Col</a:t>
          </a:r>
          <a:r>
            <a:rPr lang="pt-BR" sz="25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rPr>
            <a:t> 3.23-24)</a:t>
          </a:r>
          <a:endParaRPr lang="pt-BR" sz="25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Rounded MT Bold" panose="020F0704030504030204" pitchFamily="34" charset="0"/>
          </a:endParaRPr>
        </a:p>
      </dgm:t>
    </dgm:pt>
    <dgm:pt modelId="{25AF28E2-8F21-416F-AFCC-5C5C737BBDE7}" type="parTrans" cxnId="{B738498E-D2B9-488C-B50B-96D2EA1FE1C3}">
      <dgm:prSet/>
      <dgm:spPr/>
      <dgm:t>
        <a:bodyPr/>
        <a:lstStyle/>
        <a:p>
          <a:endParaRPr lang="pt-BR" sz="2200" b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Black" panose="020B0A04020102020204" pitchFamily="34" charset="0"/>
          </a:endParaRPr>
        </a:p>
      </dgm:t>
    </dgm:pt>
    <dgm:pt modelId="{B9AB247E-F8D3-4710-B4AE-DFE71047B15A}" type="sibTrans" cxnId="{B738498E-D2B9-488C-B50B-96D2EA1FE1C3}">
      <dgm:prSet custT="1"/>
      <dgm:spPr/>
      <dgm:t>
        <a:bodyPr/>
        <a:lstStyle/>
        <a:p>
          <a:endParaRPr lang="pt-BR" sz="2200" b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Black" panose="020B0A04020102020204" pitchFamily="34" charset="0"/>
          </a:endParaRPr>
        </a:p>
      </dgm:t>
    </dgm:pt>
    <dgm:pt modelId="{4F3DA750-5F28-44AB-A30C-1DBBCEEFFBD2}">
      <dgm:prSet phldrT="[Texto]" custT="1"/>
      <dgm:spPr/>
      <dgm:t>
        <a:bodyPr/>
        <a:lstStyle/>
        <a:p>
          <a:r>
            <a:rPr lang="pt-BR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rPr>
            <a:t>d) Servos que estejam crescendo na graça e conhecimento de Deus  (</a:t>
          </a:r>
          <a:r>
            <a:rPr lang="pt-BR" sz="2400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rPr>
            <a:t>Ef</a:t>
          </a:r>
          <a:r>
            <a:rPr lang="pt-BR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rPr>
            <a:t> 1.9; 3.19; </a:t>
          </a:r>
          <a:r>
            <a:rPr lang="pt-BR" sz="2400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rPr>
            <a:t>Fp</a:t>
          </a:r>
          <a:r>
            <a:rPr lang="pt-BR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rPr>
            <a:t> 1.9; </a:t>
          </a:r>
          <a:r>
            <a:rPr lang="pt-BR" sz="2400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rPr>
            <a:t>Col</a:t>
          </a:r>
          <a:r>
            <a:rPr lang="pt-BR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rPr>
            <a:t> 1.10)</a:t>
          </a:r>
          <a:endParaRPr lang="pt-BR" sz="2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Rounded MT Bold" panose="020F0704030504030204" pitchFamily="34" charset="0"/>
          </a:endParaRPr>
        </a:p>
      </dgm:t>
    </dgm:pt>
    <dgm:pt modelId="{CE5ADF06-8D59-44CB-8723-049377928E07}" type="parTrans" cxnId="{C3A6876E-35BE-4461-B956-C2898F242456}">
      <dgm:prSet/>
      <dgm:spPr/>
      <dgm:t>
        <a:bodyPr/>
        <a:lstStyle/>
        <a:p>
          <a:endParaRPr lang="pt-BR" sz="2200" b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Black" panose="020B0A04020102020204" pitchFamily="34" charset="0"/>
          </a:endParaRPr>
        </a:p>
      </dgm:t>
    </dgm:pt>
    <dgm:pt modelId="{654B9E97-FFAF-43A3-9AD6-BE8D1EF5842C}" type="sibTrans" cxnId="{C3A6876E-35BE-4461-B956-C2898F242456}">
      <dgm:prSet/>
      <dgm:spPr/>
      <dgm:t>
        <a:bodyPr/>
        <a:lstStyle/>
        <a:p>
          <a:endParaRPr lang="pt-BR" sz="2200" b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Black" panose="020B0A04020102020204" pitchFamily="34" charset="0"/>
          </a:endParaRPr>
        </a:p>
      </dgm:t>
    </dgm:pt>
    <dgm:pt modelId="{71D3A3A0-9914-4234-9528-6E4801C7789C}" type="pres">
      <dgm:prSet presAssocID="{3C9E42EE-754C-4092-8724-655CC20B76F5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73D54DA1-C96D-4114-BD91-6F7F82B56EF4}" type="pres">
      <dgm:prSet presAssocID="{3C9E42EE-754C-4092-8724-655CC20B76F5}" presName="dummyMaxCanvas" presStyleCnt="0">
        <dgm:presLayoutVars/>
      </dgm:prSet>
      <dgm:spPr/>
      <dgm:t>
        <a:bodyPr/>
        <a:lstStyle/>
        <a:p>
          <a:endParaRPr lang="pt-BR"/>
        </a:p>
      </dgm:t>
    </dgm:pt>
    <dgm:pt modelId="{494DCEA1-096D-4BE1-94A4-78EE9D48715B}" type="pres">
      <dgm:prSet presAssocID="{3C9E42EE-754C-4092-8724-655CC20B76F5}" presName="FourNodes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C4B6EB9-21CC-4A34-B44E-169F1367ED81}" type="pres">
      <dgm:prSet presAssocID="{3C9E42EE-754C-4092-8724-655CC20B76F5}" presName="FourNodes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90407E0-2DF7-486C-B963-277FA7E7F904}" type="pres">
      <dgm:prSet presAssocID="{3C9E42EE-754C-4092-8724-655CC20B76F5}" presName="FourNodes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6E09435-43F9-4C0F-9935-6BA29ECA334D}" type="pres">
      <dgm:prSet presAssocID="{3C9E42EE-754C-4092-8724-655CC20B76F5}" presName="FourNodes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B1CA3547-D58C-4184-B2C9-BC024F24D008}" type="pres">
      <dgm:prSet presAssocID="{3C9E42EE-754C-4092-8724-655CC20B76F5}" presName="FourConn_1-2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4CEAAD71-9357-426A-AFA7-CF441EEA055E}" type="pres">
      <dgm:prSet presAssocID="{3C9E42EE-754C-4092-8724-655CC20B76F5}" presName="FourConn_2-3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DB69A51B-84AE-4473-ACCD-D5F895EDA21C}" type="pres">
      <dgm:prSet presAssocID="{3C9E42EE-754C-4092-8724-655CC20B76F5}" presName="FourConn_3-4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338CDCA-870C-415E-AF79-4F94784C5A1E}" type="pres">
      <dgm:prSet presAssocID="{3C9E42EE-754C-4092-8724-655CC20B76F5}" presName="FourNodes_1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F16EC2F-427B-43FA-AD1F-2D4B240E43B9}" type="pres">
      <dgm:prSet presAssocID="{3C9E42EE-754C-4092-8724-655CC20B76F5}" presName="FourNodes_2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53BA6323-C275-44A0-A2EF-2B26B5B79234}" type="pres">
      <dgm:prSet presAssocID="{3C9E42EE-754C-4092-8724-655CC20B76F5}" presName="FourNodes_3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7FC5C7FF-FD46-4A19-A1CD-78B83E9D3BCC}" type="pres">
      <dgm:prSet presAssocID="{3C9E42EE-754C-4092-8724-655CC20B76F5}" presName="FourNodes_4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32896388-ADD8-4A8F-85E5-92C57FBCFE14}" type="presOf" srcId="{138A0417-C589-4416-A258-7F850A68140F}" destId="{53BA6323-C275-44A0-A2EF-2B26B5B79234}" srcOrd="1" destOrd="0" presId="urn:microsoft.com/office/officeart/2005/8/layout/vProcess5"/>
    <dgm:cxn modelId="{B27B6034-D9EA-484A-BD4C-B52A323A8FD1}" type="presOf" srcId="{B2956045-2886-41D9-ABB2-45F2474EAF50}" destId="{0F16EC2F-427B-43FA-AD1F-2D4B240E43B9}" srcOrd="1" destOrd="0" presId="urn:microsoft.com/office/officeart/2005/8/layout/vProcess5"/>
    <dgm:cxn modelId="{B738498E-D2B9-488C-B50B-96D2EA1FE1C3}" srcId="{3C9E42EE-754C-4092-8724-655CC20B76F5}" destId="{138A0417-C589-4416-A258-7F850A68140F}" srcOrd="2" destOrd="0" parTransId="{25AF28E2-8F21-416F-AFCC-5C5C737BBDE7}" sibTransId="{B9AB247E-F8D3-4710-B4AE-DFE71047B15A}"/>
    <dgm:cxn modelId="{B0268B4E-89FD-4158-A931-DB6C42D05C85}" type="presOf" srcId="{3C9E42EE-754C-4092-8724-655CC20B76F5}" destId="{71D3A3A0-9914-4234-9528-6E4801C7789C}" srcOrd="0" destOrd="0" presId="urn:microsoft.com/office/officeart/2005/8/layout/vProcess5"/>
    <dgm:cxn modelId="{1E2431CB-DB62-45E9-87B4-5D0CD121D65B}" type="presOf" srcId="{3C1A7EBE-C688-4C64-BEEB-31C7E9A7528A}" destId="{B1CA3547-D58C-4184-B2C9-BC024F24D008}" srcOrd="0" destOrd="0" presId="urn:microsoft.com/office/officeart/2005/8/layout/vProcess5"/>
    <dgm:cxn modelId="{946CBA40-D62A-4A05-9B18-0EF5F6B39549}" type="presOf" srcId="{4F3DA750-5F28-44AB-A30C-1DBBCEEFFBD2}" destId="{36E09435-43F9-4C0F-9935-6BA29ECA334D}" srcOrd="0" destOrd="0" presId="urn:microsoft.com/office/officeart/2005/8/layout/vProcess5"/>
    <dgm:cxn modelId="{83B89CA7-5804-4999-A201-DC559CAEF5CE}" type="presOf" srcId="{B5C36FDC-A9F0-46C3-80AD-89F1108EA587}" destId="{4CEAAD71-9357-426A-AFA7-CF441EEA055E}" srcOrd="0" destOrd="0" presId="urn:microsoft.com/office/officeart/2005/8/layout/vProcess5"/>
    <dgm:cxn modelId="{C3A6876E-35BE-4461-B956-C2898F242456}" srcId="{3C9E42EE-754C-4092-8724-655CC20B76F5}" destId="{4F3DA750-5F28-44AB-A30C-1DBBCEEFFBD2}" srcOrd="3" destOrd="0" parTransId="{CE5ADF06-8D59-44CB-8723-049377928E07}" sibTransId="{654B9E97-FFAF-43A3-9AD6-BE8D1EF5842C}"/>
    <dgm:cxn modelId="{80F58AAA-6FF4-42D1-AE5E-459AAAE01A00}" srcId="{3C9E42EE-754C-4092-8724-655CC20B76F5}" destId="{B2956045-2886-41D9-ABB2-45F2474EAF50}" srcOrd="1" destOrd="0" parTransId="{86CD9664-C7D2-49E2-BC59-F4D76B2FCFC2}" sibTransId="{B5C36FDC-A9F0-46C3-80AD-89F1108EA587}"/>
    <dgm:cxn modelId="{EDBFB563-D68E-46A3-9B2D-52FEE2A89B1C}" srcId="{3C9E42EE-754C-4092-8724-655CC20B76F5}" destId="{226740BD-1CA6-458A-909D-38F3D3004C75}" srcOrd="0" destOrd="0" parTransId="{E63BDAB6-38CD-4442-B5AC-6607C4498C02}" sibTransId="{3C1A7EBE-C688-4C64-BEEB-31C7E9A7528A}"/>
    <dgm:cxn modelId="{897DB2A5-8613-4355-83F0-85DFBE9102CA}" type="presOf" srcId="{B2956045-2886-41D9-ABB2-45F2474EAF50}" destId="{0C4B6EB9-21CC-4A34-B44E-169F1367ED81}" srcOrd="0" destOrd="0" presId="urn:microsoft.com/office/officeart/2005/8/layout/vProcess5"/>
    <dgm:cxn modelId="{47CA5503-1553-45CF-AC2B-2CD6B42170B3}" type="presOf" srcId="{226740BD-1CA6-458A-909D-38F3D3004C75}" destId="{F338CDCA-870C-415E-AF79-4F94784C5A1E}" srcOrd="1" destOrd="0" presId="urn:microsoft.com/office/officeart/2005/8/layout/vProcess5"/>
    <dgm:cxn modelId="{737C2D4D-9D81-48B7-9205-C4B4E7C508B4}" type="presOf" srcId="{138A0417-C589-4416-A258-7F850A68140F}" destId="{390407E0-2DF7-486C-B963-277FA7E7F904}" srcOrd="0" destOrd="0" presId="urn:microsoft.com/office/officeart/2005/8/layout/vProcess5"/>
    <dgm:cxn modelId="{F2BDC263-5089-4BEC-8E95-9064FAB2F484}" type="presOf" srcId="{4F3DA750-5F28-44AB-A30C-1DBBCEEFFBD2}" destId="{7FC5C7FF-FD46-4A19-A1CD-78B83E9D3BCC}" srcOrd="1" destOrd="0" presId="urn:microsoft.com/office/officeart/2005/8/layout/vProcess5"/>
    <dgm:cxn modelId="{F0F73CE8-F9F1-4B7C-B4C3-AA02B763B5CD}" type="presOf" srcId="{B9AB247E-F8D3-4710-B4AE-DFE71047B15A}" destId="{DB69A51B-84AE-4473-ACCD-D5F895EDA21C}" srcOrd="0" destOrd="0" presId="urn:microsoft.com/office/officeart/2005/8/layout/vProcess5"/>
    <dgm:cxn modelId="{00175099-29E8-4603-AD83-32E5987E7F23}" type="presOf" srcId="{226740BD-1CA6-458A-909D-38F3D3004C75}" destId="{494DCEA1-096D-4BE1-94A4-78EE9D48715B}" srcOrd="0" destOrd="0" presId="urn:microsoft.com/office/officeart/2005/8/layout/vProcess5"/>
    <dgm:cxn modelId="{CC6BFD97-2E6F-41EB-A92E-5891F975791E}" type="presParOf" srcId="{71D3A3A0-9914-4234-9528-6E4801C7789C}" destId="{73D54DA1-C96D-4114-BD91-6F7F82B56EF4}" srcOrd="0" destOrd="0" presId="urn:microsoft.com/office/officeart/2005/8/layout/vProcess5"/>
    <dgm:cxn modelId="{FAB4DFE2-FECC-48B2-B11D-296076EE2FF3}" type="presParOf" srcId="{71D3A3A0-9914-4234-9528-6E4801C7789C}" destId="{494DCEA1-096D-4BE1-94A4-78EE9D48715B}" srcOrd="1" destOrd="0" presId="urn:microsoft.com/office/officeart/2005/8/layout/vProcess5"/>
    <dgm:cxn modelId="{D23503F6-7564-4558-99B2-54A8E6A9AF4C}" type="presParOf" srcId="{71D3A3A0-9914-4234-9528-6E4801C7789C}" destId="{0C4B6EB9-21CC-4A34-B44E-169F1367ED81}" srcOrd="2" destOrd="0" presId="urn:microsoft.com/office/officeart/2005/8/layout/vProcess5"/>
    <dgm:cxn modelId="{AC7CA10E-31EA-4CF4-9F2D-D118D7362CB4}" type="presParOf" srcId="{71D3A3A0-9914-4234-9528-6E4801C7789C}" destId="{390407E0-2DF7-486C-B963-277FA7E7F904}" srcOrd="3" destOrd="0" presId="urn:microsoft.com/office/officeart/2005/8/layout/vProcess5"/>
    <dgm:cxn modelId="{9BCD4E08-0A39-4E97-9F76-FD8949BBBBEF}" type="presParOf" srcId="{71D3A3A0-9914-4234-9528-6E4801C7789C}" destId="{36E09435-43F9-4C0F-9935-6BA29ECA334D}" srcOrd="4" destOrd="0" presId="urn:microsoft.com/office/officeart/2005/8/layout/vProcess5"/>
    <dgm:cxn modelId="{1B014E1B-C3BC-4D73-B67A-62A8B26546EC}" type="presParOf" srcId="{71D3A3A0-9914-4234-9528-6E4801C7789C}" destId="{B1CA3547-D58C-4184-B2C9-BC024F24D008}" srcOrd="5" destOrd="0" presId="urn:microsoft.com/office/officeart/2005/8/layout/vProcess5"/>
    <dgm:cxn modelId="{48A0B366-F3E1-4831-8BD0-74F715F297C6}" type="presParOf" srcId="{71D3A3A0-9914-4234-9528-6E4801C7789C}" destId="{4CEAAD71-9357-426A-AFA7-CF441EEA055E}" srcOrd="6" destOrd="0" presId="urn:microsoft.com/office/officeart/2005/8/layout/vProcess5"/>
    <dgm:cxn modelId="{7625D52D-9A0F-4334-8104-C1B5661F00EC}" type="presParOf" srcId="{71D3A3A0-9914-4234-9528-6E4801C7789C}" destId="{DB69A51B-84AE-4473-ACCD-D5F895EDA21C}" srcOrd="7" destOrd="0" presId="urn:microsoft.com/office/officeart/2005/8/layout/vProcess5"/>
    <dgm:cxn modelId="{AB2771E1-69F1-46FB-A1B9-4A1475BD73AA}" type="presParOf" srcId="{71D3A3A0-9914-4234-9528-6E4801C7789C}" destId="{F338CDCA-870C-415E-AF79-4F94784C5A1E}" srcOrd="8" destOrd="0" presId="urn:microsoft.com/office/officeart/2005/8/layout/vProcess5"/>
    <dgm:cxn modelId="{E506B249-48A9-4DF5-BC40-A7151DD9CAD8}" type="presParOf" srcId="{71D3A3A0-9914-4234-9528-6E4801C7789C}" destId="{0F16EC2F-427B-43FA-AD1F-2D4B240E43B9}" srcOrd="9" destOrd="0" presId="urn:microsoft.com/office/officeart/2005/8/layout/vProcess5"/>
    <dgm:cxn modelId="{B3ED5FE7-BD06-460A-AA95-AE472A36A7CE}" type="presParOf" srcId="{71D3A3A0-9914-4234-9528-6E4801C7789C}" destId="{53BA6323-C275-44A0-A2EF-2B26B5B79234}" srcOrd="10" destOrd="0" presId="urn:microsoft.com/office/officeart/2005/8/layout/vProcess5"/>
    <dgm:cxn modelId="{36216365-B7AB-498E-AC87-A944DC690EBA}" type="presParOf" srcId="{71D3A3A0-9914-4234-9528-6E4801C7789C}" destId="{7FC5C7FF-FD46-4A19-A1CD-78B83E9D3BCC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4DCEA1-096D-4BE1-94A4-78EE9D48715B}">
      <dsp:nvSpPr>
        <dsp:cNvPr id="0" name=""/>
        <dsp:cNvSpPr/>
      </dsp:nvSpPr>
      <dsp:spPr>
        <a:xfrm>
          <a:off x="0" y="0"/>
          <a:ext cx="7315199" cy="109699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5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rPr>
            <a:t>a) Servos treinados para o exercício do ministério.  (2Tm 2.1-3; </a:t>
          </a:r>
          <a:r>
            <a:rPr lang="pt-BR" sz="2500" b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rPr>
            <a:t>Mt</a:t>
          </a:r>
          <a:r>
            <a:rPr lang="pt-BR" sz="25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rPr>
            <a:t> 10.1,5)</a:t>
          </a:r>
        </a:p>
      </dsp:txBody>
      <dsp:txXfrm>
        <a:off x="32130" y="32130"/>
        <a:ext cx="6038760" cy="1032734"/>
      </dsp:txXfrm>
    </dsp:sp>
    <dsp:sp modelId="{0C4B6EB9-21CC-4A34-B44E-169F1367ED81}">
      <dsp:nvSpPr>
        <dsp:cNvPr id="0" name=""/>
        <dsp:cNvSpPr/>
      </dsp:nvSpPr>
      <dsp:spPr>
        <a:xfrm>
          <a:off x="612647" y="1296447"/>
          <a:ext cx="7315199" cy="109699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5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rPr>
            <a:t>b) </a:t>
          </a:r>
          <a:r>
            <a:rPr lang="pt-BR" sz="25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rPr>
            <a:t>Servos comprometidos com a comunidade. (At 6.1-6; 1Tm 3.14-15)</a:t>
          </a:r>
          <a:endParaRPr lang="pt-BR" sz="25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Rounded MT Bold" panose="020F0704030504030204" pitchFamily="34" charset="0"/>
          </a:endParaRPr>
        </a:p>
      </dsp:txBody>
      <dsp:txXfrm>
        <a:off x="644777" y="1328577"/>
        <a:ext cx="5925244" cy="1032734"/>
      </dsp:txXfrm>
    </dsp:sp>
    <dsp:sp modelId="{390407E0-2DF7-486C-B963-277FA7E7F904}">
      <dsp:nvSpPr>
        <dsp:cNvPr id="0" name=""/>
        <dsp:cNvSpPr/>
      </dsp:nvSpPr>
      <dsp:spPr>
        <a:xfrm>
          <a:off x="1216151" y="2592895"/>
          <a:ext cx="7315199" cy="109699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5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rPr>
            <a:t>c) </a:t>
          </a:r>
          <a:r>
            <a:rPr lang="pt-BR" sz="25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rPr>
            <a:t>Servos voluntários para o serviço</a:t>
          </a:r>
        </a:p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5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rPr>
            <a:t>(1Ts 1.7-8; </a:t>
          </a:r>
          <a:r>
            <a:rPr lang="pt-BR" sz="2500" b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rPr>
            <a:t>Col</a:t>
          </a:r>
          <a:r>
            <a:rPr lang="pt-BR" sz="25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rPr>
            <a:t> 3.23-24)</a:t>
          </a:r>
          <a:endParaRPr lang="pt-BR" sz="25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Rounded MT Bold" panose="020F0704030504030204" pitchFamily="34" charset="0"/>
          </a:endParaRPr>
        </a:p>
      </dsp:txBody>
      <dsp:txXfrm>
        <a:off x="1248281" y="2625025"/>
        <a:ext cx="5934388" cy="1032734"/>
      </dsp:txXfrm>
    </dsp:sp>
    <dsp:sp modelId="{36E09435-43F9-4C0F-9935-6BA29ECA334D}">
      <dsp:nvSpPr>
        <dsp:cNvPr id="0" name=""/>
        <dsp:cNvSpPr/>
      </dsp:nvSpPr>
      <dsp:spPr>
        <a:xfrm>
          <a:off x="1828799" y="3889343"/>
          <a:ext cx="7315199" cy="1096994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rPr>
            <a:t>d) Servos que estejam crescendo na graça e conhecimento de Deus  (</a:t>
          </a:r>
          <a:r>
            <a:rPr lang="pt-BR" sz="2400" b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rPr>
            <a:t>Ef</a:t>
          </a:r>
          <a:r>
            <a:rPr lang="pt-BR" sz="2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rPr>
            <a:t> 1.9; 3.19; </a:t>
          </a:r>
          <a:r>
            <a:rPr lang="pt-BR" sz="2400" b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rPr>
            <a:t>Fp</a:t>
          </a:r>
          <a:r>
            <a:rPr lang="pt-BR" sz="2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rPr>
            <a:t> 1.9; </a:t>
          </a:r>
          <a:r>
            <a:rPr lang="pt-BR" sz="2400" b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rPr>
            <a:t>Col</a:t>
          </a:r>
          <a:r>
            <a:rPr lang="pt-BR" sz="2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rPr>
            <a:t> 1.10)</a:t>
          </a:r>
          <a:endParaRPr lang="pt-BR" sz="2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Rounded MT Bold" panose="020F0704030504030204" pitchFamily="34" charset="0"/>
          </a:endParaRPr>
        </a:p>
      </dsp:txBody>
      <dsp:txXfrm>
        <a:off x="1860929" y="3921473"/>
        <a:ext cx="5925244" cy="1032734"/>
      </dsp:txXfrm>
    </dsp:sp>
    <dsp:sp modelId="{B1CA3547-D58C-4184-B2C9-BC024F24D008}">
      <dsp:nvSpPr>
        <dsp:cNvPr id="0" name=""/>
        <dsp:cNvSpPr/>
      </dsp:nvSpPr>
      <dsp:spPr>
        <a:xfrm>
          <a:off x="6602152" y="840197"/>
          <a:ext cx="713046" cy="713046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2200" b="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Black" panose="020B0A04020102020204" pitchFamily="34" charset="0"/>
          </a:endParaRPr>
        </a:p>
      </dsp:txBody>
      <dsp:txXfrm>
        <a:off x="6762587" y="840197"/>
        <a:ext cx="392176" cy="536567"/>
      </dsp:txXfrm>
    </dsp:sp>
    <dsp:sp modelId="{4CEAAD71-9357-426A-AFA7-CF441EEA055E}">
      <dsp:nvSpPr>
        <dsp:cNvPr id="0" name=""/>
        <dsp:cNvSpPr/>
      </dsp:nvSpPr>
      <dsp:spPr>
        <a:xfrm>
          <a:off x="7214800" y="2136645"/>
          <a:ext cx="713046" cy="713046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2200" b="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Black" panose="020B0A04020102020204" pitchFamily="34" charset="0"/>
          </a:endParaRPr>
        </a:p>
      </dsp:txBody>
      <dsp:txXfrm>
        <a:off x="7375235" y="2136645"/>
        <a:ext cx="392176" cy="536567"/>
      </dsp:txXfrm>
    </dsp:sp>
    <dsp:sp modelId="{DB69A51B-84AE-4473-ACCD-D5F895EDA21C}">
      <dsp:nvSpPr>
        <dsp:cNvPr id="0" name=""/>
        <dsp:cNvSpPr/>
      </dsp:nvSpPr>
      <dsp:spPr>
        <a:xfrm>
          <a:off x="7818304" y="3433093"/>
          <a:ext cx="713046" cy="713046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2200" b="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Black" panose="020B0A04020102020204" pitchFamily="34" charset="0"/>
          </a:endParaRPr>
        </a:p>
      </dsp:txBody>
      <dsp:txXfrm>
        <a:off x="7978739" y="3433093"/>
        <a:ext cx="392176" cy="5365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FFC994-713A-4975-8CCD-29AE96103293}" type="datetimeFigureOut">
              <a:rPr lang="pt-BR" smtClean="0"/>
              <a:t>18/04/2015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6DA7D2-DFD9-4A2A-812C-7C0842CD3D0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29661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10:35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DA7D2-DFD9-4A2A-812C-7C0842CD3D09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04531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10:35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DA7D2-DFD9-4A2A-812C-7C0842CD3D09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04531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10:35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DA7D2-DFD9-4A2A-812C-7C0842CD3D09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04531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10:35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DA7D2-DFD9-4A2A-812C-7C0842CD3D09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04531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10:35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DA7D2-DFD9-4A2A-812C-7C0842CD3D09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04531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10:35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DA7D2-DFD9-4A2A-812C-7C0842CD3D09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04531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10:35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DA7D2-DFD9-4A2A-812C-7C0842CD3D09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04531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10:35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DA7D2-DFD9-4A2A-812C-7C0842CD3D09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04531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10:35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DA7D2-DFD9-4A2A-812C-7C0842CD3D09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04531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10:35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DA7D2-DFD9-4A2A-812C-7C0842CD3D09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04531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10:35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DA7D2-DFD9-4A2A-812C-7C0842CD3D09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04531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10:35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DA7D2-DFD9-4A2A-812C-7C0842CD3D09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04531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10:35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DA7D2-DFD9-4A2A-812C-7C0842CD3D09}" type="slidenum">
              <a:rPr lang="pt-BR" smtClean="0"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04531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10:35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DA7D2-DFD9-4A2A-812C-7C0842CD3D09}" type="slidenum">
              <a:rPr lang="pt-BR" smtClean="0"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04531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10:35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DA7D2-DFD9-4A2A-812C-7C0842CD3D09}" type="slidenum">
              <a:rPr lang="pt-BR" smtClean="0"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04531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EA98E21-5772-4A13-9BF0-F5619A64C66F}" type="slidenum">
              <a:rPr lang="pt-BR"/>
              <a:pPr/>
              <a:t>20</a:t>
            </a:fld>
            <a:endParaRPr lang="pt-BR"/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11:10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DA7D2-DFD9-4A2A-812C-7C0842CD3D09}" type="slidenum">
              <a:rPr lang="pt-BR" smtClean="0"/>
              <a:t>21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679599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11:10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DA7D2-DFD9-4A2A-812C-7C0842CD3D09}" type="slidenum">
              <a:rPr lang="pt-BR" smtClean="0"/>
              <a:t>22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679599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11:10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DA7D2-DFD9-4A2A-812C-7C0842CD3D09}" type="slidenum">
              <a:rPr lang="pt-BR" smtClean="0"/>
              <a:t>23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679599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11:10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DA7D2-DFD9-4A2A-812C-7C0842CD3D09}" type="slidenum">
              <a:rPr lang="pt-BR" smtClean="0"/>
              <a:t>24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67959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18/04/2015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6652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18/04/2015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7761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18/04/2015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7959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18/04/2015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4161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18/04/2015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8635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18/04/2015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3962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18/04/2015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606803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18/04/2015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900701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18/04/2015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3930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18/04/2015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801873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18/04/2015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9621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727879-2C69-48A3-AD55-3394DC4713EF}" type="datetimeFigureOut">
              <a:rPr lang="pt-BR" smtClean="0"/>
              <a:t>18/04/2015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3B3882-C299-4EF3-9265-9952D0A84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2595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6874990"/>
            <a:chOff x="0" y="0"/>
            <a:chExt cx="9144000" cy="6874990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753360"/>
              <a:ext cx="9144000" cy="41216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480"/>
            <a:stretch/>
          </p:blipFill>
          <p:spPr bwMode="auto">
            <a:xfrm flipH="1" flipV="1">
              <a:off x="0" y="0"/>
              <a:ext cx="9144000" cy="33629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7280" y="3935615"/>
            <a:ext cx="596716" cy="64975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963996" y="3954430"/>
            <a:ext cx="54078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Templo Batista Bíblico</a:t>
            </a:r>
            <a:endParaRPr lang="pt-BR" sz="35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2783329"/>
            <a:ext cx="914400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7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F</a:t>
            </a:r>
            <a:r>
              <a:rPr lang="pt-BR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UNDAMENTOS </a:t>
            </a:r>
            <a:r>
              <a:rPr lang="pt-BR" sz="7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E</a:t>
            </a:r>
            <a:r>
              <a:rPr lang="pt-BR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CLESIOLÓGICOS</a:t>
            </a:r>
            <a:endParaRPr lang="pt-BR" sz="4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1631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6874990"/>
            <a:chOff x="0" y="0"/>
            <a:chExt cx="9144000" cy="6874990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753360"/>
              <a:ext cx="9144000" cy="41216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480"/>
            <a:stretch/>
          </p:blipFill>
          <p:spPr bwMode="auto">
            <a:xfrm flipH="1" flipV="1">
              <a:off x="0" y="0"/>
              <a:ext cx="9144000" cy="33629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" name="TextBox 9"/>
          <p:cNvSpPr txBox="1"/>
          <p:nvPr/>
        </p:nvSpPr>
        <p:spPr>
          <a:xfrm>
            <a:off x="837220" y="2903649"/>
            <a:ext cx="752454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Filosofia Ministerial</a:t>
            </a:r>
            <a:endParaRPr lang="pt-BR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826169" y="2447962"/>
            <a:ext cx="351287" cy="351287"/>
            <a:chOff x="2951605" y="2025012"/>
            <a:chExt cx="351287" cy="351287"/>
          </a:xfrm>
        </p:grpSpPr>
        <p:cxnSp>
          <p:nvCxnSpPr>
            <p:cNvPr id="12" name="Straight Connector 11"/>
            <p:cNvCxnSpPr/>
            <p:nvPr/>
          </p:nvCxnSpPr>
          <p:spPr>
            <a:xfrm>
              <a:off x="2951605" y="2036064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>
              <a:off x="2793109" y="2200656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/>
          <p:cNvGrpSpPr/>
          <p:nvPr/>
        </p:nvGrpSpPr>
        <p:grpSpPr>
          <a:xfrm rot="16200000">
            <a:off x="826169" y="4165694"/>
            <a:ext cx="351287" cy="351287"/>
            <a:chOff x="2951605" y="2025012"/>
            <a:chExt cx="351287" cy="351287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2951605" y="2036064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>
              <a:off x="2793109" y="2200656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/>
          <p:cNvGrpSpPr/>
          <p:nvPr/>
        </p:nvGrpSpPr>
        <p:grpSpPr>
          <a:xfrm flipH="1">
            <a:off x="8010478" y="2445848"/>
            <a:ext cx="351287" cy="351287"/>
            <a:chOff x="2951605" y="2025012"/>
            <a:chExt cx="351287" cy="351287"/>
          </a:xfrm>
        </p:grpSpPr>
        <p:cxnSp>
          <p:nvCxnSpPr>
            <p:cNvPr id="18" name="Straight Connector 17"/>
            <p:cNvCxnSpPr/>
            <p:nvPr/>
          </p:nvCxnSpPr>
          <p:spPr>
            <a:xfrm>
              <a:off x="2951605" y="2036064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>
              <a:off x="2793109" y="2200656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/>
          <p:cNvGrpSpPr/>
          <p:nvPr/>
        </p:nvGrpSpPr>
        <p:grpSpPr>
          <a:xfrm rot="5400000" flipH="1">
            <a:off x="8001634" y="4167993"/>
            <a:ext cx="351287" cy="351287"/>
            <a:chOff x="2951605" y="2025012"/>
            <a:chExt cx="351287" cy="351287"/>
          </a:xfrm>
        </p:grpSpPr>
        <p:cxnSp>
          <p:nvCxnSpPr>
            <p:cNvPr id="21" name="Straight Connector 20"/>
            <p:cNvCxnSpPr/>
            <p:nvPr/>
          </p:nvCxnSpPr>
          <p:spPr>
            <a:xfrm>
              <a:off x="2951605" y="2036064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16200000">
              <a:off x="2793109" y="2200656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TextBox 22"/>
          <p:cNvSpPr txBox="1"/>
          <p:nvPr/>
        </p:nvSpPr>
        <p:spPr>
          <a:xfrm>
            <a:off x="860464" y="2237017"/>
            <a:ext cx="74670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u="sng" dirty="0" smtClean="0">
                <a:solidFill>
                  <a:schemeClr val="bg2">
                    <a:lumMod val="25000"/>
                  </a:schemeClr>
                </a:solidFill>
                <a:latin typeface="Forte" panose="03060902040502070203" pitchFamily="66" charset="0"/>
              </a:rPr>
              <a:t>Eclesiologia:</a:t>
            </a:r>
            <a:endParaRPr lang="pt-BR" sz="4000" b="1" u="sng" dirty="0">
              <a:solidFill>
                <a:schemeClr val="bg2">
                  <a:lumMod val="25000"/>
                </a:schemeClr>
              </a:solidFill>
              <a:latin typeface="Forte" panose="0306090204050207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2791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I</a:t>
            </a:r>
            <a:r>
              <a:rPr lang="pt-BR" sz="3500" dirty="0" smtClean="0">
                <a:latin typeface="Arial Rounded MT Bold" panose="020F0704030504030204" pitchFamily="34" charset="0"/>
              </a:rPr>
              <a:t>ntrodução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374432" y="1486353"/>
            <a:ext cx="8474529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Objetivos:</a:t>
            </a:r>
            <a:endParaRPr lang="pt-BR" sz="2900" dirty="0">
              <a:latin typeface="Arial Rounded MT Bold" panose="020F070403050403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00311" y="2197101"/>
            <a:ext cx="8474529" cy="1985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00"/>
              </a:spcBef>
            </a:pPr>
            <a:r>
              <a:rPr lang="pt-BR" sz="27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1 – Firmar nossos conceitos sobre os ministérios da igreja</a:t>
            </a:r>
          </a:p>
          <a:p>
            <a:pPr>
              <a:spcBef>
                <a:spcPts val="1800"/>
              </a:spcBef>
            </a:pPr>
            <a:r>
              <a:rPr lang="pt-BR" sz="27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2 – Salientar as implicações do conceito da eclesiologia com base na comunidade.</a:t>
            </a:r>
            <a:endParaRPr lang="pt-BR" sz="27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501539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125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1250"/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F</a:t>
            </a:r>
            <a:r>
              <a:rPr lang="pt-BR" sz="3500" dirty="0" smtClean="0">
                <a:latin typeface="Arial Rounded MT Bold" panose="020F0704030504030204" pitchFamily="34" charset="0"/>
              </a:rPr>
              <a:t>ilosofia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 M</a:t>
            </a:r>
            <a:r>
              <a:rPr lang="pt-BR" sz="3500" dirty="0" smtClean="0">
                <a:latin typeface="Arial Rounded MT Bold" panose="020F0704030504030204" pitchFamily="34" charset="0"/>
              </a:rPr>
              <a:t>inisterial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38"/>
          <p:cNvSpPr txBox="1"/>
          <p:nvPr/>
        </p:nvSpPr>
        <p:spPr>
          <a:xfrm>
            <a:off x="374432" y="1175799"/>
            <a:ext cx="8769568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1 – </a:t>
            </a:r>
            <a:r>
              <a:rPr lang="pt-BR" sz="29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Indicativos</a:t>
            </a:r>
            <a:endParaRPr lang="pt-BR" sz="2900" u="sng" dirty="0">
              <a:solidFill>
                <a:schemeClr val="bg2">
                  <a:lumMod val="25000"/>
                </a:schemeClr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1905000" y="1962521"/>
            <a:ext cx="6904264" cy="101438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2800" b="1" dirty="0">
                <a:solidFill>
                  <a:schemeClr val="bg1"/>
                </a:solidFill>
                <a:latin typeface="Bell MT" panose="02020503060305020303" pitchFamily="18" charset="0"/>
                <a:ea typeface="Calibri"/>
                <a:cs typeface="Arial" panose="020B0604020202020204" pitchFamily="34" charset="0"/>
              </a:rPr>
              <a:t>1º - A vida ministerial da igreja tem base num </a:t>
            </a:r>
            <a:r>
              <a:rPr lang="pt-BR" sz="2800" b="1" dirty="0">
                <a:solidFill>
                  <a:srgbClr val="FFFF00"/>
                </a:solidFill>
                <a:latin typeface="Bell MT" panose="02020503060305020303" pitchFamily="18" charset="0"/>
                <a:ea typeface="Calibri"/>
                <a:cs typeface="Arial" panose="020B0604020202020204" pitchFamily="34" charset="0"/>
              </a:rPr>
              <a:t>modelo comunitário</a:t>
            </a:r>
          </a:p>
        </p:txBody>
      </p:sp>
      <p:sp>
        <p:nvSpPr>
          <p:cNvPr id="5" name="Retângulo 4"/>
          <p:cNvSpPr/>
          <p:nvPr/>
        </p:nvSpPr>
        <p:spPr>
          <a:xfrm>
            <a:off x="334735" y="3086842"/>
            <a:ext cx="8402171" cy="2200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86350" indent="-514350" algn="just">
              <a:lnSpc>
                <a:spcPct val="107000"/>
              </a:lnSpc>
              <a:spcAft>
                <a:spcPts val="0"/>
              </a:spcAft>
              <a:buAutoNum type="alphaLcParenR"/>
            </a:pPr>
            <a:r>
              <a:rPr lang="pt-BR" sz="3200" dirty="0" smtClean="0">
                <a:latin typeface="Calisto MT" panose="02040603050505030304" pitchFamily="18" charset="0"/>
                <a:ea typeface="Calibri"/>
                <a:cs typeface="Arial"/>
              </a:rPr>
              <a:t>Jesus </a:t>
            </a:r>
            <a:r>
              <a:rPr lang="pt-BR" sz="3200" dirty="0">
                <a:latin typeface="Calisto MT" panose="02040603050505030304" pitchFamily="18" charset="0"/>
                <a:ea typeface="Calibri"/>
                <a:cs typeface="Arial"/>
              </a:rPr>
              <a:t>treinou seus discípulos para servir, a partir de um modelo </a:t>
            </a:r>
            <a:r>
              <a:rPr lang="pt-BR" sz="3200" dirty="0" smtClean="0">
                <a:latin typeface="Calisto MT" panose="02040603050505030304" pitchFamily="18" charset="0"/>
                <a:ea typeface="Calibri"/>
                <a:cs typeface="Arial"/>
              </a:rPr>
              <a:t>comunitário</a:t>
            </a:r>
          </a:p>
          <a:p>
            <a:pPr marL="72000" algn="just">
              <a:lnSpc>
                <a:spcPct val="107000"/>
              </a:lnSpc>
              <a:spcAft>
                <a:spcPts val="0"/>
              </a:spcAft>
            </a:pPr>
            <a:r>
              <a:rPr lang="pt-BR" sz="3200" dirty="0" smtClean="0">
                <a:latin typeface="Calisto MT" panose="02040603050505030304" pitchFamily="18" charset="0"/>
                <a:ea typeface="Calibri"/>
                <a:cs typeface="Arial"/>
              </a:rPr>
              <a:t>     </a:t>
            </a:r>
            <a:r>
              <a:rPr lang="pt-BR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sto MT" panose="02040603050505030304" pitchFamily="18" charset="0"/>
                <a:ea typeface="Calibri"/>
                <a:cs typeface="Arial"/>
              </a:rPr>
              <a:t>Jo</a:t>
            </a:r>
            <a:r>
              <a:rPr lang="pt-BR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sto MT" panose="02040603050505030304" pitchFamily="18" charset="0"/>
                <a:ea typeface="Calibri"/>
                <a:cs typeface="Arial"/>
              </a:rPr>
              <a:t> 17.20-21</a:t>
            </a:r>
          </a:p>
          <a:p>
            <a:pPr marL="72000" algn="just">
              <a:lnSpc>
                <a:spcPct val="107000"/>
              </a:lnSpc>
              <a:spcAft>
                <a:spcPts val="0"/>
              </a:spcAft>
            </a:pPr>
            <a:r>
              <a:rPr lang="pt-B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sto MT" panose="02040603050505030304" pitchFamily="18" charset="0"/>
                <a:ea typeface="Calibri"/>
                <a:cs typeface="Arial"/>
              </a:rPr>
              <a:t> </a:t>
            </a:r>
            <a:r>
              <a:rPr lang="pt-BR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sto MT" panose="02040603050505030304" pitchFamily="18" charset="0"/>
                <a:ea typeface="Calibri"/>
                <a:cs typeface="Arial"/>
              </a:rPr>
              <a:t>    </a:t>
            </a:r>
            <a:r>
              <a:rPr lang="pt-BR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sto MT" panose="02040603050505030304" pitchFamily="18" charset="0"/>
                <a:ea typeface="Calibri"/>
                <a:cs typeface="Arial"/>
              </a:rPr>
              <a:t>Lc</a:t>
            </a:r>
            <a:r>
              <a:rPr lang="pt-BR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sto MT" panose="02040603050505030304" pitchFamily="18" charset="0"/>
                <a:ea typeface="Calibri"/>
                <a:cs typeface="Arial"/>
              </a:rPr>
              <a:t> 10.1</a:t>
            </a:r>
            <a:endParaRPr lang="pt-BR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sto MT" panose="02040603050505030304" pitchFamily="18" charset="0"/>
              <a:ea typeface="Calibri"/>
              <a:cs typeface="Arial"/>
            </a:endParaRPr>
          </a:p>
        </p:txBody>
      </p:sp>
      <p:pic>
        <p:nvPicPr>
          <p:cNvPr id="1026" name="Picture 2" descr="http://www.batistaemanuel.com/fotos/p/192-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0" y="4324349"/>
            <a:ext cx="2857500" cy="25336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9171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" grpId="0" animBg="1"/>
      <p:bldP spid="5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F</a:t>
            </a:r>
            <a:r>
              <a:rPr lang="pt-BR" sz="3500" dirty="0" smtClean="0">
                <a:latin typeface="Arial Rounded MT Bold" panose="020F0704030504030204" pitchFamily="34" charset="0"/>
              </a:rPr>
              <a:t>ilosofia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 M</a:t>
            </a:r>
            <a:r>
              <a:rPr lang="pt-BR" sz="3500" dirty="0" smtClean="0">
                <a:latin typeface="Arial Rounded MT Bold" panose="020F0704030504030204" pitchFamily="34" charset="0"/>
              </a:rPr>
              <a:t>inisterial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38"/>
          <p:cNvSpPr txBox="1"/>
          <p:nvPr/>
        </p:nvSpPr>
        <p:spPr>
          <a:xfrm>
            <a:off x="374432" y="1175799"/>
            <a:ext cx="8769568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1 – </a:t>
            </a:r>
            <a:r>
              <a:rPr lang="pt-BR" sz="29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Indicativos</a:t>
            </a:r>
            <a:endParaRPr lang="pt-BR" sz="2900" u="sng" dirty="0">
              <a:solidFill>
                <a:schemeClr val="bg2">
                  <a:lumMod val="25000"/>
                </a:schemeClr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1905000" y="1962521"/>
            <a:ext cx="6904264" cy="101438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2800" b="1" dirty="0">
                <a:solidFill>
                  <a:schemeClr val="bg1"/>
                </a:solidFill>
                <a:latin typeface="Bell MT" panose="02020503060305020303" pitchFamily="18" charset="0"/>
                <a:ea typeface="Calibri"/>
                <a:cs typeface="Arial" panose="020B0604020202020204" pitchFamily="34" charset="0"/>
              </a:rPr>
              <a:t>1º - A vida ministerial da igreja tem base num </a:t>
            </a:r>
            <a:r>
              <a:rPr lang="pt-BR" sz="2800" b="1" dirty="0">
                <a:solidFill>
                  <a:srgbClr val="FFFF00"/>
                </a:solidFill>
                <a:latin typeface="Bell MT" panose="02020503060305020303" pitchFamily="18" charset="0"/>
                <a:ea typeface="Calibri"/>
                <a:cs typeface="Arial" panose="020B0604020202020204" pitchFamily="34" charset="0"/>
              </a:rPr>
              <a:t>modelo comunitário</a:t>
            </a:r>
          </a:p>
        </p:txBody>
      </p:sp>
      <p:sp>
        <p:nvSpPr>
          <p:cNvPr id="5" name="Retângulo 4"/>
          <p:cNvSpPr/>
          <p:nvPr/>
        </p:nvSpPr>
        <p:spPr>
          <a:xfrm>
            <a:off x="334735" y="3277342"/>
            <a:ext cx="8402171" cy="16731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86350" indent="-514350" algn="just">
              <a:lnSpc>
                <a:spcPct val="107000"/>
              </a:lnSpc>
              <a:spcAft>
                <a:spcPts val="0"/>
              </a:spcAft>
              <a:buAutoNum type="alphaLcParenR" startAt="2"/>
            </a:pPr>
            <a:r>
              <a:rPr lang="pt-BR" sz="3200" dirty="0" smtClean="0">
                <a:latin typeface="Calisto MT" panose="02040603050505030304" pitchFamily="18" charset="0"/>
                <a:ea typeface="Calibri"/>
                <a:cs typeface="Arial"/>
              </a:rPr>
              <a:t>A </a:t>
            </a:r>
            <a:r>
              <a:rPr lang="pt-BR" sz="3200" dirty="0">
                <a:latin typeface="Calisto MT" panose="02040603050505030304" pitchFamily="18" charset="0"/>
                <a:ea typeface="Calibri"/>
                <a:cs typeface="Arial"/>
              </a:rPr>
              <a:t>vida comunitária era a base que favorecia o cumprimento da missão da </a:t>
            </a:r>
            <a:r>
              <a:rPr lang="pt-BR" sz="3200" dirty="0" smtClean="0">
                <a:latin typeface="Calisto MT" panose="02040603050505030304" pitchFamily="18" charset="0"/>
                <a:ea typeface="Calibri"/>
                <a:cs typeface="Arial"/>
              </a:rPr>
              <a:t>igreja</a:t>
            </a:r>
          </a:p>
          <a:p>
            <a:pPr marL="72000" algn="just">
              <a:lnSpc>
                <a:spcPct val="107000"/>
              </a:lnSpc>
              <a:spcAft>
                <a:spcPts val="0"/>
              </a:spcAft>
            </a:pPr>
            <a:r>
              <a:rPr lang="pt-BR" sz="3200" dirty="0">
                <a:latin typeface="Calisto MT" panose="02040603050505030304" pitchFamily="18" charset="0"/>
                <a:ea typeface="Calibri"/>
                <a:cs typeface="Arial"/>
              </a:rPr>
              <a:t> </a:t>
            </a:r>
            <a:r>
              <a:rPr lang="pt-BR" sz="3200" dirty="0" smtClean="0">
                <a:latin typeface="Calisto MT" panose="02040603050505030304" pitchFamily="18" charset="0"/>
                <a:ea typeface="Calibri"/>
                <a:cs typeface="Arial"/>
              </a:rPr>
              <a:t>    </a:t>
            </a:r>
            <a:r>
              <a:rPr lang="pt-BR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sto MT" panose="02040603050505030304" pitchFamily="18" charset="0"/>
                <a:ea typeface="Calibri"/>
                <a:cs typeface="Arial"/>
              </a:rPr>
              <a:t>At 2.42-47</a:t>
            </a:r>
            <a:endParaRPr lang="pt-BR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sto MT" panose="02040603050505030304" pitchFamily="18" charset="0"/>
              <a:ea typeface="Calibri"/>
              <a:cs typeface="Times New Roman"/>
            </a:endParaRPr>
          </a:p>
        </p:txBody>
      </p:sp>
      <p:pic>
        <p:nvPicPr>
          <p:cNvPr id="1026" name="Picture 2" descr="http://www.batistaemanuel.com/fotos/p/192-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0" y="4324349"/>
            <a:ext cx="2857500" cy="25336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0419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F</a:t>
            </a:r>
            <a:r>
              <a:rPr lang="pt-BR" sz="3500" dirty="0" smtClean="0">
                <a:latin typeface="Arial Rounded MT Bold" panose="020F0704030504030204" pitchFamily="34" charset="0"/>
              </a:rPr>
              <a:t>ilosofia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 M</a:t>
            </a:r>
            <a:r>
              <a:rPr lang="pt-BR" sz="3500" dirty="0" smtClean="0">
                <a:latin typeface="Arial Rounded MT Bold" panose="020F0704030504030204" pitchFamily="34" charset="0"/>
              </a:rPr>
              <a:t>inisterial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38"/>
          <p:cNvSpPr txBox="1"/>
          <p:nvPr/>
        </p:nvSpPr>
        <p:spPr>
          <a:xfrm>
            <a:off x="374432" y="1175799"/>
            <a:ext cx="8769568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1 – </a:t>
            </a:r>
            <a:r>
              <a:rPr lang="pt-BR" sz="29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Indicativos</a:t>
            </a:r>
            <a:endParaRPr lang="pt-BR" sz="2900" u="sng" dirty="0">
              <a:solidFill>
                <a:schemeClr val="bg2">
                  <a:lumMod val="25000"/>
                </a:schemeClr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1905000" y="1962521"/>
            <a:ext cx="6904264" cy="101438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2800" b="1" dirty="0">
                <a:solidFill>
                  <a:schemeClr val="bg1"/>
                </a:solidFill>
                <a:latin typeface="Bell MT" panose="02020503060305020303" pitchFamily="18" charset="0"/>
                <a:ea typeface="Calibri"/>
                <a:cs typeface="Arial" panose="020B0604020202020204" pitchFamily="34" charset="0"/>
              </a:rPr>
              <a:t>1º - A vida ministerial da igreja tem base num </a:t>
            </a:r>
            <a:r>
              <a:rPr lang="pt-BR" sz="2800" b="1" dirty="0">
                <a:solidFill>
                  <a:srgbClr val="FFFF00"/>
                </a:solidFill>
                <a:latin typeface="Bell MT" panose="02020503060305020303" pitchFamily="18" charset="0"/>
                <a:ea typeface="Calibri"/>
                <a:cs typeface="Arial" panose="020B0604020202020204" pitchFamily="34" charset="0"/>
              </a:rPr>
              <a:t>modelo comunitário</a:t>
            </a:r>
          </a:p>
        </p:txBody>
      </p:sp>
      <p:sp>
        <p:nvSpPr>
          <p:cNvPr id="5" name="Retângulo 4"/>
          <p:cNvSpPr/>
          <p:nvPr/>
        </p:nvSpPr>
        <p:spPr>
          <a:xfrm>
            <a:off x="334735" y="3277342"/>
            <a:ext cx="8402171" cy="27270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86350" indent="-514350" algn="just">
              <a:lnSpc>
                <a:spcPct val="107000"/>
              </a:lnSpc>
              <a:spcAft>
                <a:spcPts val="0"/>
              </a:spcAft>
              <a:buAutoNum type="alphaLcParenR" startAt="3"/>
            </a:pPr>
            <a:r>
              <a:rPr lang="pt-BR" sz="3200" dirty="0" smtClean="0">
                <a:latin typeface="Calisto MT" panose="02040603050505030304" pitchFamily="18" charset="0"/>
                <a:ea typeface="Calibri"/>
                <a:cs typeface="Arial"/>
              </a:rPr>
              <a:t>A </a:t>
            </a:r>
            <a:r>
              <a:rPr lang="pt-BR" sz="3200" dirty="0">
                <a:latin typeface="Calisto MT" panose="02040603050505030304" pitchFamily="18" charset="0"/>
                <a:ea typeface="Calibri"/>
                <a:cs typeface="Arial"/>
              </a:rPr>
              <a:t>liderança da igreja é formada por um modelo </a:t>
            </a:r>
            <a:r>
              <a:rPr lang="pt-BR" sz="3200" dirty="0" smtClean="0">
                <a:latin typeface="Calisto MT" panose="02040603050505030304" pitchFamily="18" charset="0"/>
                <a:ea typeface="Calibri"/>
                <a:cs typeface="Arial"/>
              </a:rPr>
              <a:t>comunitário</a:t>
            </a:r>
          </a:p>
          <a:p>
            <a:pPr marL="72000" algn="just">
              <a:lnSpc>
                <a:spcPct val="107000"/>
              </a:lnSpc>
              <a:spcAft>
                <a:spcPts val="0"/>
              </a:spcAft>
            </a:pPr>
            <a:r>
              <a:rPr lang="pt-BR" sz="3200" dirty="0">
                <a:latin typeface="Calisto MT" panose="02040603050505030304" pitchFamily="18" charset="0"/>
                <a:ea typeface="Calibri"/>
                <a:cs typeface="Arial"/>
              </a:rPr>
              <a:t> </a:t>
            </a:r>
            <a:r>
              <a:rPr lang="pt-BR" sz="3200" dirty="0" smtClean="0">
                <a:latin typeface="Calisto MT" panose="02040603050505030304" pitchFamily="18" charset="0"/>
                <a:ea typeface="Calibri"/>
                <a:cs typeface="Arial"/>
              </a:rPr>
              <a:t>    </a:t>
            </a:r>
            <a:r>
              <a:rPr lang="pt-BR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sto MT" panose="02040603050505030304" pitchFamily="18" charset="0"/>
                <a:ea typeface="Calibri"/>
                <a:cs typeface="Arial"/>
              </a:rPr>
              <a:t>At 13.1</a:t>
            </a:r>
          </a:p>
          <a:p>
            <a:pPr marL="72000" algn="just">
              <a:lnSpc>
                <a:spcPct val="107000"/>
              </a:lnSpc>
              <a:spcAft>
                <a:spcPts val="0"/>
              </a:spcAft>
            </a:pPr>
            <a:r>
              <a:rPr lang="pt-BR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sto MT" panose="02040603050505030304" pitchFamily="18" charset="0"/>
                <a:ea typeface="Calibri"/>
                <a:cs typeface="Arial"/>
              </a:rPr>
              <a:t>     </a:t>
            </a:r>
            <a:r>
              <a:rPr lang="pt-BR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sto MT" panose="02040603050505030304" pitchFamily="18" charset="0"/>
                <a:ea typeface="Calibri"/>
                <a:cs typeface="Arial"/>
              </a:rPr>
              <a:t>Ef</a:t>
            </a:r>
            <a:r>
              <a:rPr lang="pt-BR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sto MT" panose="02040603050505030304" pitchFamily="18" charset="0"/>
                <a:ea typeface="Calibri"/>
                <a:cs typeface="Arial"/>
              </a:rPr>
              <a:t> 4.11</a:t>
            </a:r>
          </a:p>
          <a:p>
            <a:pPr marL="72000" algn="just">
              <a:lnSpc>
                <a:spcPct val="107000"/>
              </a:lnSpc>
              <a:spcAft>
                <a:spcPts val="0"/>
              </a:spcAft>
            </a:pPr>
            <a:r>
              <a:rPr lang="pt-B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sto MT" panose="02040603050505030304" pitchFamily="18" charset="0"/>
                <a:ea typeface="Calibri"/>
                <a:cs typeface="Arial"/>
              </a:rPr>
              <a:t> </a:t>
            </a:r>
            <a:r>
              <a:rPr lang="pt-BR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sto MT" panose="02040603050505030304" pitchFamily="18" charset="0"/>
                <a:ea typeface="Calibri"/>
                <a:cs typeface="Arial"/>
              </a:rPr>
              <a:t>    </a:t>
            </a:r>
            <a:r>
              <a:rPr lang="pt-BR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sto MT" panose="02040603050505030304" pitchFamily="18" charset="0"/>
                <a:ea typeface="Calibri"/>
                <a:cs typeface="Arial"/>
              </a:rPr>
              <a:t>Fp</a:t>
            </a:r>
            <a:r>
              <a:rPr lang="pt-BR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sto MT" panose="02040603050505030304" pitchFamily="18" charset="0"/>
                <a:ea typeface="Calibri"/>
                <a:cs typeface="Arial"/>
              </a:rPr>
              <a:t> 1.1</a:t>
            </a:r>
            <a:endParaRPr lang="pt-BR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sto MT" panose="02040603050505030304" pitchFamily="18" charset="0"/>
              <a:ea typeface="Calibri"/>
              <a:cs typeface="Times New Roman"/>
            </a:endParaRPr>
          </a:p>
        </p:txBody>
      </p:sp>
      <p:pic>
        <p:nvPicPr>
          <p:cNvPr id="1026" name="Picture 2" descr="http://www.batistaemanuel.com/fotos/p/192-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0" y="4324349"/>
            <a:ext cx="2857500" cy="25336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4149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F</a:t>
            </a:r>
            <a:r>
              <a:rPr lang="pt-BR" sz="3500" dirty="0" smtClean="0">
                <a:latin typeface="Arial Rounded MT Bold" panose="020F0704030504030204" pitchFamily="34" charset="0"/>
              </a:rPr>
              <a:t>ilosofia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 M</a:t>
            </a:r>
            <a:r>
              <a:rPr lang="pt-BR" sz="3500" dirty="0" smtClean="0">
                <a:latin typeface="Arial Rounded MT Bold" panose="020F0704030504030204" pitchFamily="34" charset="0"/>
              </a:rPr>
              <a:t>inisterial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38"/>
          <p:cNvSpPr txBox="1"/>
          <p:nvPr/>
        </p:nvSpPr>
        <p:spPr>
          <a:xfrm>
            <a:off x="374432" y="1175799"/>
            <a:ext cx="8769568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1 – </a:t>
            </a:r>
            <a:r>
              <a:rPr lang="pt-BR" sz="29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Indicativos</a:t>
            </a:r>
            <a:endParaRPr lang="pt-BR" sz="2900" u="sng" dirty="0">
              <a:solidFill>
                <a:schemeClr val="bg2">
                  <a:lumMod val="25000"/>
                </a:schemeClr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1905000" y="1772021"/>
            <a:ext cx="6904264" cy="146181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2800" b="1" dirty="0">
                <a:solidFill>
                  <a:schemeClr val="bg1"/>
                </a:solidFill>
                <a:latin typeface="Bell MT" panose="02020503060305020303" pitchFamily="18" charset="0"/>
                <a:ea typeface="Calibri"/>
                <a:cs typeface="Arial" panose="020B0604020202020204" pitchFamily="34" charset="0"/>
              </a:rPr>
              <a:t>2º - A vida ministerial da igreja funciona num </a:t>
            </a:r>
            <a:r>
              <a:rPr lang="pt-BR" sz="2800" b="1" dirty="0">
                <a:solidFill>
                  <a:srgbClr val="FFFF00"/>
                </a:solidFill>
                <a:latin typeface="Bell MT" panose="02020503060305020303" pitchFamily="18" charset="0"/>
                <a:ea typeface="Calibri"/>
                <a:cs typeface="Arial" panose="020B0604020202020204" pitchFamily="34" charset="0"/>
              </a:rPr>
              <a:t>modelo de corpo</a:t>
            </a:r>
            <a:r>
              <a:rPr lang="pt-BR" sz="2800" b="1" dirty="0">
                <a:solidFill>
                  <a:schemeClr val="bg1"/>
                </a:solidFill>
                <a:latin typeface="Bell MT" panose="02020503060305020303" pitchFamily="18" charset="0"/>
                <a:ea typeface="Calibri"/>
                <a:cs typeface="Arial" panose="020B0604020202020204" pitchFamily="34" charset="0"/>
              </a:rPr>
              <a:t>, onde </a:t>
            </a:r>
            <a:r>
              <a:rPr lang="pt-BR" sz="2800" b="1" dirty="0">
                <a:solidFill>
                  <a:srgbClr val="FFFF00"/>
                </a:solidFill>
                <a:latin typeface="Bell MT" panose="02020503060305020303" pitchFamily="18" charset="0"/>
                <a:ea typeface="Calibri"/>
                <a:cs typeface="Arial" panose="020B0604020202020204" pitchFamily="34" charset="0"/>
              </a:rPr>
              <a:t>cada membro </a:t>
            </a:r>
            <a:r>
              <a:rPr lang="pt-BR" sz="2800" b="1" dirty="0">
                <a:solidFill>
                  <a:schemeClr val="bg1"/>
                </a:solidFill>
                <a:latin typeface="Bell MT" panose="02020503060305020303" pitchFamily="18" charset="0"/>
                <a:ea typeface="Calibri"/>
                <a:cs typeface="Arial" panose="020B0604020202020204" pitchFamily="34" charset="0"/>
              </a:rPr>
              <a:t>exerce uma ou mais </a:t>
            </a:r>
            <a:r>
              <a:rPr lang="pt-BR" sz="2800" b="1" dirty="0">
                <a:solidFill>
                  <a:srgbClr val="FFFF00"/>
                </a:solidFill>
                <a:latin typeface="Bell MT" panose="02020503060305020303" pitchFamily="18" charset="0"/>
                <a:ea typeface="Calibri"/>
                <a:cs typeface="Arial" panose="020B0604020202020204" pitchFamily="34" charset="0"/>
              </a:rPr>
              <a:t>funções específicas</a:t>
            </a:r>
            <a:r>
              <a:rPr lang="pt-BR" sz="2800" b="1" dirty="0">
                <a:solidFill>
                  <a:schemeClr val="bg1"/>
                </a:solidFill>
                <a:latin typeface="Bell MT" panose="02020503060305020303" pitchFamily="18" charset="0"/>
                <a:ea typeface="Calibri"/>
                <a:cs typeface="Arial" panose="020B0604020202020204" pitchFamily="34" charset="0"/>
              </a:rPr>
              <a:t>.</a:t>
            </a:r>
            <a:endParaRPr lang="pt-BR" sz="2800" b="1" dirty="0">
              <a:solidFill>
                <a:srgbClr val="FFFF00"/>
              </a:solidFill>
              <a:latin typeface="Bell MT" panose="02020503060305020303" pitchFamily="18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407093" y="3632264"/>
            <a:ext cx="8402171" cy="16731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86350" indent="-514350" algn="just">
              <a:lnSpc>
                <a:spcPct val="107000"/>
              </a:lnSpc>
              <a:spcAft>
                <a:spcPts val="0"/>
              </a:spcAft>
              <a:buAutoNum type="alphaLcParenR"/>
            </a:pPr>
            <a:r>
              <a:rPr lang="pt-BR" sz="3200" dirty="0" smtClean="0">
                <a:latin typeface="Calisto MT" panose="02040603050505030304" pitchFamily="18" charset="0"/>
                <a:ea typeface="Calibri"/>
                <a:cs typeface="Arial"/>
              </a:rPr>
              <a:t>Os </a:t>
            </a:r>
            <a:r>
              <a:rPr lang="pt-BR" sz="3200" dirty="0">
                <a:latin typeface="Calisto MT" panose="02040603050505030304" pitchFamily="18" charset="0"/>
                <a:ea typeface="Calibri"/>
                <a:cs typeface="Arial"/>
              </a:rPr>
              <a:t>dons são dádivas para o </a:t>
            </a:r>
            <a:r>
              <a:rPr lang="pt-BR" sz="3200" dirty="0" smtClean="0">
                <a:latin typeface="Calisto MT" panose="02040603050505030304" pitchFamily="18" charset="0"/>
                <a:ea typeface="Calibri"/>
                <a:cs typeface="Arial"/>
              </a:rPr>
              <a:t>serviço</a:t>
            </a:r>
          </a:p>
          <a:p>
            <a:pPr marL="72000" algn="just">
              <a:lnSpc>
                <a:spcPct val="107000"/>
              </a:lnSpc>
              <a:spcAft>
                <a:spcPts val="0"/>
              </a:spcAft>
            </a:pPr>
            <a:r>
              <a:rPr lang="pt-BR" sz="3200" dirty="0" smtClean="0">
                <a:latin typeface="Calisto MT" panose="02040603050505030304" pitchFamily="18" charset="0"/>
                <a:ea typeface="Calibri"/>
                <a:cs typeface="Arial"/>
              </a:rPr>
              <a:t>      </a:t>
            </a:r>
            <a:r>
              <a:rPr lang="pt-BR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sto MT" panose="02040603050505030304" pitchFamily="18" charset="0"/>
                <a:ea typeface="Calibri"/>
                <a:cs typeface="Arial"/>
              </a:rPr>
              <a:t>Ef</a:t>
            </a:r>
            <a:r>
              <a:rPr lang="pt-BR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sto MT" panose="02040603050505030304" pitchFamily="18" charset="0"/>
                <a:ea typeface="Calibri"/>
                <a:cs typeface="Arial"/>
              </a:rPr>
              <a:t> 4.7</a:t>
            </a:r>
          </a:p>
          <a:p>
            <a:pPr marL="72000" algn="just">
              <a:lnSpc>
                <a:spcPct val="107000"/>
              </a:lnSpc>
              <a:spcAft>
                <a:spcPts val="0"/>
              </a:spcAft>
            </a:pPr>
            <a:r>
              <a:rPr lang="pt-BR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sto MT" panose="02040603050505030304" pitchFamily="18" charset="0"/>
                <a:ea typeface="Calibri"/>
                <a:cs typeface="Arial"/>
              </a:rPr>
              <a:t>      1Co 12.4-7</a:t>
            </a:r>
            <a:endParaRPr lang="pt-BR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sto MT" panose="02040603050505030304" pitchFamily="18" charset="0"/>
              <a:ea typeface="Calibri"/>
              <a:cs typeface="Times New Roman"/>
            </a:endParaRPr>
          </a:p>
        </p:txBody>
      </p:sp>
      <p:pic>
        <p:nvPicPr>
          <p:cNvPr id="1026" name="Picture 2" descr="http://www.batistaemanuel.com/fotos/p/192-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0" y="4324349"/>
            <a:ext cx="2857500" cy="25336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4111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F</a:t>
            </a:r>
            <a:r>
              <a:rPr lang="pt-BR" sz="3500" dirty="0" smtClean="0">
                <a:latin typeface="Arial Rounded MT Bold" panose="020F0704030504030204" pitchFamily="34" charset="0"/>
              </a:rPr>
              <a:t>ilosofia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 M</a:t>
            </a:r>
            <a:r>
              <a:rPr lang="pt-BR" sz="3500" dirty="0" smtClean="0">
                <a:latin typeface="Arial Rounded MT Bold" panose="020F0704030504030204" pitchFamily="34" charset="0"/>
              </a:rPr>
              <a:t>inisterial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38"/>
          <p:cNvSpPr txBox="1"/>
          <p:nvPr/>
        </p:nvSpPr>
        <p:spPr>
          <a:xfrm>
            <a:off x="374432" y="1175799"/>
            <a:ext cx="8769568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1 – </a:t>
            </a:r>
            <a:r>
              <a:rPr lang="pt-BR" sz="29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Indicativos</a:t>
            </a:r>
            <a:endParaRPr lang="pt-BR" sz="2900" u="sng" dirty="0">
              <a:solidFill>
                <a:schemeClr val="bg2">
                  <a:lumMod val="25000"/>
                </a:schemeClr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1905000" y="1772021"/>
            <a:ext cx="6904264" cy="146181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2800" b="1" dirty="0">
                <a:solidFill>
                  <a:schemeClr val="bg1"/>
                </a:solidFill>
                <a:latin typeface="Bell MT" panose="02020503060305020303" pitchFamily="18" charset="0"/>
                <a:ea typeface="Calibri"/>
                <a:cs typeface="Arial" panose="020B0604020202020204" pitchFamily="34" charset="0"/>
              </a:rPr>
              <a:t>2º - A vida ministerial da igreja funciona num </a:t>
            </a:r>
            <a:r>
              <a:rPr lang="pt-BR" sz="2800" b="1" dirty="0">
                <a:solidFill>
                  <a:srgbClr val="FFFF00"/>
                </a:solidFill>
                <a:latin typeface="Bell MT" panose="02020503060305020303" pitchFamily="18" charset="0"/>
                <a:ea typeface="Calibri"/>
                <a:cs typeface="Arial" panose="020B0604020202020204" pitchFamily="34" charset="0"/>
              </a:rPr>
              <a:t>modelo de corpo</a:t>
            </a:r>
            <a:r>
              <a:rPr lang="pt-BR" sz="2800" b="1" dirty="0">
                <a:solidFill>
                  <a:schemeClr val="bg1"/>
                </a:solidFill>
                <a:latin typeface="Bell MT" panose="02020503060305020303" pitchFamily="18" charset="0"/>
                <a:ea typeface="Calibri"/>
                <a:cs typeface="Arial" panose="020B0604020202020204" pitchFamily="34" charset="0"/>
              </a:rPr>
              <a:t>, onde </a:t>
            </a:r>
            <a:r>
              <a:rPr lang="pt-BR" sz="2800" b="1" dirty="0">
                <a:solidFill>
                  <a:srgbClr val="FFFF00"/>
                </a:solidFill>
                <a:latin typeface="Bell MT" panose="02020503060305020303" pitchFamily="18" charset="0"/>
                <a:ea typeface="Calibri"/>
                <a:cs typeface="Arial" panose="020B0604020202020204" pitchFamily="34" charset="0"/>
              </a:rPr>
              <a:t>cada membro </a:t>
            </a:r>
            <a:r>
              <a:rPr lang="pt-BR" sz="2800" b="1" dirty="0">
                <a:solidFill>
                  <a:schemeClr val="bg1"/>
                </a:solidFill>
                <a:latin typeface="Bell MT" panose="02020503060305020303" pitchFamily="18" charset="0"/>
                <a:ea typeface="Calibri"/>
                <a:cs typeface="Arial" panose="020B0604020202020204" pitchFamily="34" charset="0"/>
              </a:rPr>
              <a:t>exerce uma ou mais </a:t>
            </a:r>
            <a:r>
              <a:rPr lang="pt-BR" sz="2800" b="1" dirty="0">
                <a:solidFill>
                  <a:srgbClr val="FFFF00"/>
                </a:solidFill>
                <a:latin typeface="Bell MT" panose="02020503060305020303" pitchFamily="18" charset="0"/>
                <a:ea typeface="Calibri"/>
                <a:cs typeface="Arial" panose="020B0604020202020204" pitchFamily="34" charset="0"/>
              </a:rPr>
              <a:t>funções específicas</a:t>
            </a:r>
            <a:r>
              <a:rPr lang="pt-BR" sz="2800" b="1" dirty="0">
                <a:solidFill>
                  <a:schemeClr val="bg1"/>
                </a:solidFill>
                <a:latin typeface="Bell MT" panose="02020503060305020303" pitchFamily="18" charset="0"/>
                <a:ea typeface="Calibri"/>
                <a:cs typeface="Arial" panose="020B0604020202020204" pitchFamily="34" charset="0"/>
              </a:rPr>
              <a:t>.</a:t>
            </a:r>
            <a:endParaRPr lang="pt-BR" sz="2800" b="1" dirty="0">
              <a:solidFill>
                <a:srgbClr val="FFFF00"/>
              </a:solidFill>
              <a:latin typeface="Bell MT" panose="02020503060305020303" pitchFamily="18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407093" y="3632264"/>
            <a:ext cx="8402171" cy="1146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2000" algn="just">
              <a:lnSpc>
                <a:spcPct val="107000"/>
              </a:lnSpc>
              <a:spcAft>
                <a:spcPts val="0"/>
              </a:spcAft>
            </a:pPr>
            <a:r>
              <a:rPr lang="pt-BR" sz="3200" dirty="0">
                <a:latin typeface="Calisto MT" panose="02040603050505030304" pitchFamily="18" charset="0"/>
                <a:ea typeface="Calibri"/>
                <a:cs typeface="Arial"/>
              </a:rPr>
              <a:t>b</a:t>
            </a:r>
            <a:r>
              <a:rPr lang="pt-BR" sz="3200" dirty="0" smtClean="0">
                <a:latin typeface="Calisto MT" panose="02040603050505030304" pitchFamily="18" charset="0"/>
                <a:ea typeface="Calibri"/>
                <a:cs typeface="Arial"/>
              </a:rPr>
              <a:t>) O </a:t>
            </a:r>
            <a:r>
              <a:rPr lang="pt-BR" sz="3200" dirty="0">
                <a:latin typeface="Calisto MT" panose="02040603050505030304" pitchFamily="18" charset="0"/>
                <a:ea typeface="Calibri"/>
                <a:cs typeface="Arial"/>
              </a:rPr>
              <a:t>serviço no Corpo é para todos os </a:t>
            </a:r>
            <a:r>
              <a:rPr lang="pt-BR" sz="3200" dirty="0" smtClean="0">
                <a:latin typeface="Calisto MT" panose="02040603050505030304" pitchFamily="18" charset="0"/>
                <a:ea typeface="Calibri"/>
                <a:cs typeface="Arial"/>
              </a:rPr>
              <a:t>salvos</a:t>
            </a:r>
          </a:p>
          <a:p>
            <a:pPr marL="72000" algn="just">
              <a:lnSpc>
                <a:spcPct val="107000"/>
              </a:lnSpc>
              <a:spcAft>
                <a:spcPts val="0"/>
              </a:spcAft>
            </a:pPr>
            <a:r>
              <a:rPr lang="pt-BR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sto MT" panose="02040603050505030304" pitchFamily="18" charset="0"/>
                <a:ea typeface="Calibri"/>
                <a:cs typeface="Arial"/>
              </a:rPr>
              <a:t>    </a:t>
            </a:r>
            <a:r>
              <a:rPr lang="pt-B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sto MT" panose="02040603050505030304" pitchFamily="18" charset="0"/>
                <a:ea typeface="Calibri"/>
                <a:cs typeface="Arial"/>
              </a:rPr>
              <a:t>1Co </a:t>
            </a:r>
            <a:r>
              <a:rPr lang="pt-BR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sto MT" panose="02040603050505030304" pitchFamily="18" charset="0"/>
                <a:ea typeface="Calibri"/>
                <a:cs typeface="Arial"/>
              </a:rPr>
              <a:t>12.18-20</a:t>
            </a:r>
            <a:endParaRPr lang="pt-BR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sto MT" panose="02040603050505030304" pitchFamily="18" charset="0"/>
              <a:ea typeface="Calibri"/>
              <a:cs typeface="Times New Roman"/>
            </a:endParaRPr>
          </a:p>
        </p:txBody>
      </p:sp>
      <p:pic>
        <p:nvPicPr>
          <p:cNvPr id="1026" name="Picture 2" descr="http://www.batistaemanuel.com/fotos/p/192-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0" y="4324349"/>
            <a:ext cx="2857500" cy="25336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1365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F</a:t>
            </a:r>
            <a:r>
              <a:rPr lang="pt-BR" sz="3500" dirty="0" smtClean="0">
                <a:latin typeface="Arial Rounded MT Bold" panose="020F0704030504030204" pitchFamily="34" charset="0"/>
              </a:rPr>
              <a:t>ilosofia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 M</a:t>
            </a:r>
            <a:r>
              <a:rPr lang="pt-BR" sz="3500" dirty="0" smtClean="0">
                <a:latin typeface="Arial Rounded MT Bold" panose="020F0704030504030204" pitchFamily="34" charset="0"/>
              </a:rPr>
              <a:t>inisterial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38"/>
          <p:cNvSpPr txBox="1"/>
          <p:nvPr/>
        </p:nvSpPr>
        <p:spPr>
          <a:xfrm>
            <a:off x="374432" y="1175799"/>
            <a:ext cx="8769568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1 – </a:t>
            </a:r>
            <a:r>
              <a:rPr lang="pt-BR" sz="29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Indicativos</a:t>
            </a:r>
            <a:endParaRPr lang="pt-BR" sz="2900" u="sng" dirty="0">
              <a:solidFill>
                <a:schemeClr val="bg2">
                  <a:lumMod val="25000"/>
                </a:schemeClr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1905000" y="1772021"/>
            <a:ext cx="6904264" cy="146181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2800" b="1" dirty="0">
                <a:solidFill>
                  <a:schemeClr val="bg1"/>
                </a:solidFill>
                <a:latin typeface="Bell MT" panose="02020503060305020303" pitchFamily="18" charset="0"/>
                <a:ea typeface="Calibri"/>
                <a:cs typeface="Arial" panose="020B0604020202020204" pitchFamily="34" charset="0"/>
              </a:rPr>
              <a:t>2º - A vida ministerial da igreja funciona num </a:t>
            </a:r>
            <a:r>
              <a:rPr lang="pt-BR" sz="2800" b="1" dirty="0">
                <a:solidFill>
                  <a:srgbClr val="FFFF00"/>
                </a:solidFill>
                <a:latin typeface="Bell MT" panose="02020503060305020303" pitchFamily="18" charset="0"/>
                <a:ea typeface="Calibri"/>
                <a:cs typeface="Arial" panose="020B0604020202020204" pitchFamily="34" charset="0"/>
              </a:rPr>
              <a:t>modelo de corpo</a:t>
            </a:r>
            <a:r>
              <a:rPr lang="pt-BR" sz="2800" b="1" dirty="0">
                <a:solidFill>
                  <a:schemeClr val="bg1"/>
                </a:solidFill>
                <a:latin typeface="Bell MT" panose="02020503060305020303" pitchFamily="18" charset="0"/>
                <a:ea typeface="Calibri"/>
                <a:cs typeface="Arial" panose="020B0604020202020204" pitchFamily="34" charset="0"/>
              </a:rPr>
              <a:t>, onde </a:t>
            </a:r>
            <a:r>
              <a:rPr lang="pt-BR" sz="2800" b="1" dirty="0">
                <a:solidFill>
                  <a:srgbClr val="FFFF00"/>
                </a:solidFill>
                <a:latin typeface="Bell MT" panose="02020503060305020303" pitchFamily="18" charset="0"/>
                <a:ea typeface="Calibri"/>
                <a:cs typeface="Arial" panose="020B0604020202020204" pitchFamily="34" charset="0"/>
              </a:rPr>
              <a:t>cada membro </a:t>
            </a:r>
            <a:r>
              <a:rPr lang="pt-BR" sz="2800" b="1" dirty="0">
                <a:solidFill>
                  <a:schemeClr val="bg1"/>
                </a:solidFill>
                <a:latin typeface="Bell MT" panose="02020503060305020303" pitchFamily="18" charset="0"/>
                <a:ea typeface="Calibri"/>
                <a:cs typeface="Arial" panose="020B0604020202020204" pitchFamily="34" charset="0"/>
              </a:rPr>
              <a:t>exerce uma ou mais </a:t>
            </a:r>
            <a:r>
              <a:rPr lang="pt-BR" sz="2800" b="1" dirty="0">
                <a:solidFill>
                  <a:srgbClr val="FFFF00"/>
                </a:solidFill>
                <a:latin typeface="Bell MT" panose="02020503060305020303" pitchFamily="18" charset="0"/>
                <a:ea typeface="Calibri"/>
                <a:cs typeface="Arial" panose="020B0604020202020204" pitchFamily="34" charset="0"/>
              </a:rPr>
              <a:t>funções específicas</a:t>
            </a:r>
            <a:r>
              <a:rPr lang="pt-BR" sz="2800" b="1" dirty="0">
                <a:solidFill>
                  <a:schemeClr val="bg1"/>
                </a:solidFill>
                <a:latin typeface="Bell MT" panose="02020503060305020303" pitchFamily="18" charset="0"/>
                <a:ea typeface="Calibri"/>
                <a:cs typeface="Arial" panose="020B0604020202020204" pitchFamily="34" charset="0"/>
              </a:rPr>
              <a:t>.</a:t>
            </a:r>
            <a:endParaRPr lang="pt-BR" sz="2800" b="1" dirty="0">
              <a:solidFill>
                <a:srgbClr val="FFFF00"/>
              </a:solidFill>
              <a:latin typeface="Bell MT" panose="02020503060305020303" pitchFamily="18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407093" y="3632264"/>
            <a:ext cx="8402171" cy="2200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2000" algn="just">
              <a:lnSpc>
                <a:spcPct val="107000"/>
              </a:lnSpc>
              <a:spcAft>
                <a:spcPts val="0"/>
              </a:spcAft>
            </a:pPr>
            <a:r>
              <a:rPr lang="pt-BR" sz="3200" dirty="0" smtClean="0">
                <a:latin typeface="Calisto MT" panose="02040603050505030304" pitchFamily="18" charset="0"/>
                <a:ea typeface="Calibri"/>
                <a:cs typeface="Arial"/>
              </a:rPr>
              <a:t>c) A </a:t>
            </a:r>
            <a:r>
              <a:rPr lang="pt-BR" sz="3200" dirty="0">
                <a:latin typeface="Calisto MT" panose="02040603050505030304" pitchFamily="18" charset="0"/>
                <a:ea typeface="Calibri"/>
                <a:cs typeface="Arial"/>
              </a:rPr>
              <a:t>diversidade no servir torna o Corpo </a:t>
            </a:r>
            <a:endParaRPr lang="pt-BR" sz="3200" dirty="0" smtClean="0">
              <a:latin typeface="Calisto MT" panose="02040603050505030304" pitchFamily="18" charset="0"/>
              <a:ea typeface="Calibri"/>
              <a:cs typeface="Arial"/>
            </a:endParaRPr>
          </a:p>
          <a:p>
            <a:pPr marL="72000" algn="just">
              <a:lnSpc>
                <a:spcPct val="107000"/>
              </a:lnSpc>
              <a:spcAft>
                <a:spcPts val="0"/>
              </a:spcAft>
            </a:pPr>
            <a:r>
              <a:rPr lang="pt-BR" sz="3200" dirty="0">
                <a:latin typeface="Calisto MT" panose="02040603050505030304" pitchFamily="18" charset="0"/>
                <a:ea typeface="Calibri"/>
                <a:cs typeface="Arial"/>
              </a:rPr>
              <a:t> </a:t>
            </a:r>
            <a:r>
              <a:rPr lang="pt-BR" sz="3200" dirty="0" smtClean="0">
                <a:latin typeface="Calisto MT" panose="02040603050505030304" pitchFamily="18" charset="0"/>
                <a:ea typeface="Calibri"/>
                <a:cs typeface="Arial"/>
              </a:rPr>
              <a:t>   funcional</a:t>
            </a:r>
          </a:p>
          <a:p>
            <a:pPr marL="72000" algn="just">
              <a:lnSpc>
                <a:spcPct val="107000"/>
              </a:lnSpc>
              <a:spcAft>
                <a:spcPts val="0"/>
              </a:spcAft>
            </a:pPr>
            <a:r>
              <a:rPr lang="pt-BR" sz="3200" dirty="0" smtClean="0">
                <a:latin typeface="Calisto MT" panose="02040603050505030304" pitchFamily="18" charset="0"/>
                <a:ea typeface="Calibri"/>
                <a:cs typeface="Arial"/>
              </a:rPr>
              <a:t>    </a:t>
            </a:r>
            <a:r>
              <a:rPr lang="pt-BR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sto MT" panose="02040603050505030304" pitchFamily="18" charset="0"/>
                <a:ea typeface="Calibri"/>
                <a:cs typeface="Arial"/>
              </a:rPr>
              <a:t>Rm</a:t>
            </a:r>
            <a:r>
              <a:rPr lang="pt-BR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sto MT" panose="02040603050505030304" pitchFamily="18" charset="0"/>
                <a:ea typeface="Calibri"/>
                <a:cs typeface="Arial"/>
              </a:rPr>
              <a:t> 12.4-8</a:t>
            </a:r>
          </a:p>
          <a:p>
            <a:pPr marL="72000" algn="just">
              <a:lnSpc>
                <a:spcPct val="107000"/>
              </a:lnSpc>
              <a:spcAft>
                <a:spcPts val="0"/>
              </a:spcAft>
            </a:pPr>
            <a:r>
              <a:rPr lang="pt-B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sto MT" panose="02040603050505030304" pitchFamily="18" charset="0"/>
                <a:ea typeface="Calibri"/>
                <a:cs typeface="Arial"/>
              </a:rPr>
              <a:t> </a:t>
            </a:r>
            <a:r>
              <a:rPr lang="pt-BR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sto MT" panose="02040603050505030304" pitchFamily="18" charset="0"/>
                <a:ea typeface="Calibri"/>
                <a:cs typeface="Arial"/>
              </a:rPr>
              <a:t>   </a:t>
            </a:r>
            <a:r>
              <a:rPr lang="pt-B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sto MT" panose="02040603050505030304" pitchFamily="18" charset="0"/>
                <a:ea typeface="Calibri"/>
                <a:cs typeface="Arial"/>
              </a:rPr>
              <a:t>At </a:t>
            </a:r>
            <a:r>
              <a:rPr lang="pt-BR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sto MT" panose="02040603050505030304" pitchFamily="18" charset="0"/>
                <a:ea typeface="Calibri"/>
                <a:cs typeface="Arial"/>
              </a:rPr>
              <a:t>6.1-6</a:t>
            </a:r>
            <a:endParaRPr lang="pt-BR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sto MT" panose="02040603050505030304" pitchFamily="18" charset="0"/>
              <a:ea typeface="Calibri"/>
              <a:cs typeface="Times New Roman"/>
            </a:endParaRPr>
          </a:p>
        </p:txBody>
      </p:sp>
      <p:pic>
        <p:nvPicPr>
          <p:cNvPr id="1026" name="Picture 2" descr="http://www.batistaemanuel.com/fotos/p/192-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0" y="4324349"/>
            <a:ext cx="2857500" cy="25336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0616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Espaço Reservado para Conteúdo 4" descr="quebra-cabeca3.jpg"/>
          <p:cNvPicPr>
            <a:picLocks noGrp="1" noChangeAspect="1"/>
          </p:cNvPicPr>
          <p:nvPr>
            <p:ph idx="1"/>
          </p:nvPr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71473" y="475558"/>
            <a:ext cx="7858179" cy="5882399"/>
          </a:xfrm>
          <a:blipFill dpi="0" rotWithShape="1">
            <a:blip r:embed="rId3">
              <a:lum/>
            </a:blip>
            <a:srcRect/>
            <a:tile tx="0" ty="0" sx="100000" sy="100000" flip="none" algn="tl"/>
          </a:blipFill>
          <a:ln w="190500" cap="sq">
            <a:solidFill>
              <a:srgbClr val="FFFFFF"/>
            </a:solidFill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2" name="CaixaDeTexto 21"/>
          <p:cNvSpPr txBox="1"/>
          <p:nvPr/>
        </p:nvSpPr>
        <p:spPr>
          <a:xfrm rot="21170544">
            <a:off x="714375" y="1235075"/>
            <a:ext cx="7286625" cy="461963"/>
          </a:xfrm>
          <a:prstGeom prst="rect">
            <a:avLst/>
          </a:prstGeom>
          <a:blipFill dpi="0" rotWithShape="1">
            <a:blip r:embed="rId4">
              <a:alphaModFix amt="68000"/>
            </a:blip>
            <a:srcRect/>
            <a:tile tx="0" ty="0" sx="100000" sy="100000" flip="none" algn="tl"/>
          </a:blipFill>
        </p:spPr>
        <p:txBody>
          <a:bodyPr>
            <a:spAutoFit/>
          </a:bodyPr>
          <a:lstStyle/>
          <a:p>
            <a:pPr algn="ctr">
              <a:defRPr/>
            </a:pPr>
            <a:r>
              <a:rPr lang="pt-BR" sz="2400" dirty="0">
                <a:solidFill>
                  <a:schemeClr val="accent5">
                    <a:lumMod val="50000"/>
                  </a:schemeClr>
                </a:solidFill>
                <a:latin typeface="Arial Black" pitchFamily="34" charset="0"/>
              </a:rPr>
              <a:t>TODO SALVO É CHAMADO PARA SERVIR</a:t>
            </a:r>
            <a:endParaRPr lang="pt-BR" sz="2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3" name="CaixaDeTexto 22"/>
          <p:cNvSpPr txBox="1">
            <a:spLocks noChangeArrowheads="1"/>
          </p:cNvSpPr>
          <p:nvPr/>
        </p:nvSpPr>
        <p:spPr bwMode="auto">
          <a:xfrm rot="-429456">
            <a:off x="903288" y="2520950"/>
            <a:ext cx="7286625" cy="1200150"/>
          </a:xfrm>
          <a:prstGeom prst="rect">
            <a:avLst/>
          </a:prstGeom>
          <a:blipFill dpi="0" rotWithShape="1">
            <a:blip r:embed="rId4">
              <a:alphaModFix amt="68000"/>
            </a:blip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pt-BR" altLang="pt-BR" sz="2400">
                <a:solidFill>
                  <a:srgbClr val="C00000"/>
                </a:solidFill>
                <a:latin typeface="Arial Black" pitchFamily="34" charset="0"/>
              </a:rPr>
              <a:t> OS DONS COLOCAM AS PESSOAS CERTAS, NOS LUGARES CERTOS, PELOS MOTIVOS CERTOS</a:t>
            </a:r>
            <a:endParaRPr lang="pt-BR" altLang="pt-BR" sz="2400">
              <a:solidFill>
                <a:srgbClr val="C00000"/>
              </a:solidFill>
            </a:endParaRPr>
          </a:p>
        </p:txBody>
      </p:sp>
      <p:sp>
        <p:nvSpPr>
          <p:cNvPr id="24" name="CaixaDeTexto 23"/>
          <p:cNvSpPr txBox="1">
            <a:spLocks noChangeArrowheads="1"/>
          </p:cNvSpPr>
          <p:nvPr/>
        </p:nvSpPr>
        <p:spPr bwMode="auto">
          <a:xfrm rot="-429456">
            <a:off x="1154113" y="4716463"/>
            <a:ext cx="7286625" cy="831850"/>
          </a:xfrm>
          <a:prstGeom prst="rect">
            <a:avLst/>
          </a:prstGeom>
          <a:blipFill dpi="0" rotWithShape="1">
            <a:blip r:embed="rId4">
              <a:alphaModFix amt="68000"/>
            </a:blip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pt-BR" altLang="pt-BR" sz="2400">
                <a:latin typeface="Arial Black" pitchFamily="34" charset="0"/>
              </a:rPr>
              <a:t>NEM TODOS SÃO CAPAZES DE TUDO, MAS TODOS SÃO CAPAZES DE ALGUMA COISA</a:t>
            </a:r>
          </a:p>
        </p:txBody>
      </p:sp>
    </p:spTree>
    <p:extLst>
      <p:ext uri="{BB962C8B-B14F-4D97-AF65-F5344CB8AC3E}">
        <p14:creationId xmlns:p14="http://schemas.microsoft.com/office/powerpoint/2010/main" val="1909737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with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70" decel="100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770" decel="100000"/>
                                        <p:tgtEl>
                                          <p:spTgt spid="2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0" dur="77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2" dur="77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withGroup">
                            <p:stCondLst>
                              <p:cond delay="4000"/>
                            </p:stCondLst>
                            <p:childTnLst>
                              <p:par>
                                <p:cTn id="25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70" decel="100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770" decel="100000"/>
                                        <p:tgtEl>
                                          <p:spTgt spid="2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0" dur="77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2" dur="77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38"/>
          <p:cNvSpPr txBox="1"/>
          <p:nvPr/>
        </p:nvSpPr>
        <p:spPr>
          <a:xfrm>
            <a:off x="317282" y="1080549"/>
            <a:ext cx="8769568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2 – </a:t>
            </a:r>
            <a:r>
              <a:rPr lang="pt-BR" sz="20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Qualificações para aqueles que servem nos Ministérios da igreja </a:t>
            </a:r>
            <a:endParaRPr lang="pt-BR" sz="2000" b="1" u="sng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graphicFrame>
        <p:nvGraphicFramePr>
          <p:cNvPr id="14" name="Diagrama 13"/>
          <p:cNvGraphicFramePr/>
          <p:nvPr>
            <p:extLst>
              <p:ext uri="{D42A27DB-BD31-4B8C-83A1-F6EECF244321}">
                <p14:modId xmlns:p14="http://schemas.microsoft.com/office/powerpoint/2010/main" val="1723966336"/>
              </p:ext>
            </p:extLst>
          </p:nvPr>
        </p:nvGraphicFramePr>
        <p:xfrm>
          <a:off x="0" y="1795462"/>
          <a:ext cx="9143999" cy="4986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9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F</a:t>
            </a:r>
            <a:r>
              <a:rPr lang="pt-BR" sz="3500" dirty="0" smtClean="0">
                <a:latin typeface="Arial Rounded MT Bold" panose="020F0704030504030204" pitchFamily="34" charset="0"/>
              </a:rPr>
              <a:t>ilosofia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 M</a:t>
            </a:r>
            <a:r>
              <a:rPr lang="pt-BR" sz="3500" dirty="0" smtClean="0">
                <a:latin typeface="Arial Rounded MT Bold" panose="020F0704030504030204" pitchFamily="34" charset="0"/>
              </a:rPr>
              <a:t>inisterial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364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494DCEA1-096D-4BE1-94A4-78EE9D4871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12" dur="1250"/>
                                        <p:tgtEl>
                                          <p:spTgt spid="14">
                                            <p:graphicEl>
                                              <a:dgm id="{494DCEA1-096D-4BE1-94A4-78EE9D48715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B1CA3547-D58C-4184-B2C9-BC024F24D0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17" dur="1250"/>
                                        <p:tgtEl>
                                          <p:spTgt spid="14">
                                            <p:graphicEl>
                                              <a:dgm id="{B1CA3547-D58C-4184-B2C9-BC024F24D00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0C4B6EB9-21CC-4A34-B44E-169F1367ED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20" dur="1250"/>
                                        <p:tgtEl>
                                          <p:spTgt spid="14">
                                            <p:graphicEl>
                                              <a:dgm id="{0C4B6EB9-21CC-4A34-B44E-169F1367ED8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4CEAAD71-9357-426A-AFA7-CF441EEA05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25" dur="1250"/>
                                        <p:tgtEl>
                                          <p:spTgt spid="14">
                                            <p:graphicEl>
                                              <a:dgm id="{4CEAAD71-9357-426A-AFA7-CF441EEA055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390407E0-2DF7-486C-B963-277FA7E7F9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28" dur="1250"/>
                                        <p:tgtEl>
                                          <p:spTgt spid="14">
                                            <p:graphicEl>
                                              <a:dgm id="{390407E0-2DF7-486C-B963-277FA7E7F90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DB69A51B-84AE-4473-ACCD-D5F895EDA2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33" dur="1250"/>
                                        <p:tgtEl>
                                          <p:spTgt spid="14">
                                            <p:graphicEl>
                                              <a:dgm id="{DB69A51B-84AE-4473-ACCD-D5F895EDA21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1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36E09435-43F9-4C0F-9935-6BA29ECA3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36" dur="1250"/>
                                        <p:tgtEl>
                                          <p:spTgt spid="14">
                                            <p:graphicEl>
                                              <a:dgm id="{36E09435-43F9-4C0F-9935-6BA29ECA334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Graphic spid="14" grpId="0">
        <p:bldSub>
          <a:bldDgm bld="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2" descr="http://fotos.sapo.pt/W3U8vdt1BMnFd9pI1Qvz/500x50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237" y="2132855"/>
            <a:ext cx="8471526" cy="17281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8" name="TextBox 33"/>
          <p:cNvSpPr txBox="1"/>
          <p:nvPr/>
        </p:nvSpPr>
        <p:spPr>
          <a:xfrm>
            <a:off x="334735" y="3295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F</a:t>
            </a:r>
            <a:r>
              <a:rPr lang="pt-BR" sz="3500" dirty="0" smtClean="0">
                <a:latin typeface="Arial Rounded MT Bold" panose="020F0704030504030204" pitchFamily="34" charset="0"/>
              </a:rPr>
              <a:t>ilosofia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 M</a:t>
            </a:r>
            <a:r>
              <a:rPr lang="pt-BR" sz="3500" dirty="0" smtClean="0">
                <a:latin typeface="Arial Rounded MT Bold" panose="020F0704030504030204" pitchFamily="34" charset="0"/>
              </a:rPr>
              <a:t>inisterial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0745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38"/>
          <p:cNvSpPr txBox="1"/>
          <p:nvPr/>
        </p:nvSpPr>
        <p:spPr>
          <a:xfrm>
            <a:off x="317282" y="1080549"/>
            <a:ext cx="8769568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3 – </a:t>
            </a:r>
            <a:r>
              <a:rPr lang="pt-BR" sz="2400" b="1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Propósito dos Ministérios da Igreja</a:t>
            </a:r>
            <a:endParaRPr lang="pt-BR" sz="2400" b="1" u="sng" dirty="0">
              <a:solidFill>
                <a:schemeClr val="bg2">
                  <a:lumMod val="25000"/>
                </a:schemeClr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374432" y="2130878"/>
            <a:ext cx="8064718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A vida ministerial da igreja existe para facilitar o cumprimento de sua missão levando ao alcance de seu propósito: A Glória de Deus</a:t>
            </a:r>
            <a:endParaRPr lang="pt-BR" sz="4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10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F</a:t>
            </a:r>
            <a:r>
              <a:rPr lang="pt-BR" sz="3500" dirty="0" smtClean="0">
                <a:latin typeface="Arial Rounded MT Bold" panose="020F0704030504030204" pitchFamily="34" charset="0"/>
              </a:rPr>
              <a:t>ilosofia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 M</a:t>
            </a:r>
            <a:r>
              <a:rPr lang="pt-BR" sz="3500" dirty="0" smtClean="0">
                <a:latin typeface="Arial Rounded MT Bold" panose="020F0704030504030204" pitchFamily="34" charset="0"/>
              </a:rPr>
              <a:t>inisterial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6044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38"/>
          <p:cNvSpPr txBox="1"/>
          <p:nvPr/>
        </p:nvSpPr>
        <p:spPr>
          <a:xfrm>
            <a:off x="317282" y="1080549"/>
            <a:ext cx="8769568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3 – </a:t>
            </a:r>
            <a:r>
              <a:rPr lang="pt-BR" sz="2400" b="1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Propósito dos Ministérios da Igreja</a:t>
            </a:r>
            <a:endParaRPr lang="pt-BR" sz="2400" b="1" u="sng" dirty="0">
              <a:solidFill>
                <a:schemeClr val="bg2">
                  <a:lumMod val="25000"/>
                </a:schemeClr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0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F</a:t>
            </a:r>
            <a:r>
              <a:rPr lang="pt-BR" sz="3500" dirty="0" smtClean="0">
                <a:latin typeface="Arial Rounded MT Bold" panose="020F0704030504030204" pitchFamily="34" charset="0"/>
              </a:rPr>
              <a:t>ilosofia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 M</a:t>
            </a:r>
            <a:r>
              <a:rPr lang="pt-BR" sz="3500" dirty="0" smtClean="0">
                <a:latin typeface="Arial Rounded MT Bold" panose="020F0704030504030204" pitchFamily="34" charset="0"/>
              </a:rPr>
              <a:t>inisterial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sp>
        <p:nvSpPr>
          <p:cNvPr id="26" name="Retângulo 25"/>
          <p:cNvSpPr/>
          <p:nvPr/>
        </p:nvSpPr>
        <p:spPr>
          <a:xfrm>
            <a:off x="928688" y="4467225"/>
            <a:ext cx="2286000" cy="4286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b="1" dirty="0">
                <a:solidFill>
                  <a:srgbClr val="00B050"/>
                </a:solidFill>
                <a:latin typeface="Arial Rounded MT Bold" pitchFamily="34" charset="0"/>
              </a:rPr>
              <a:t>Liderança</a:t>
            </a:r>
          </a:p>
        </p:txBody>
      </p:sp>
      <p:sp>
        <p:nvSpPr>
          <p:cNvPr id="27" name="Retângulo 26"/>
          <p:cNvSpPr/>
          <p:nvPr/>
        </p:nvSpPr>
        <p:spPr>
          <a:xfrm>
            <a:off x="3643313" y="4038600"/>
            <a:ext cx="2286000" cy="4286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b="1" dirty="0" smtClean="0">
                <a:solidFill>
                  <a:srgbClr val="00B050"/>
                </a:solidFill>
                <a:latin typeface="Arial Rounded MT Bold" pitchFamily="34" charset="0"/>
              </a:rPr>
              <a:t>MISSÃO</a:t>
            </a:r>
            <a:endParaRPr lang="pt-BR" b="1" dirty="0">
              <a:solidFill>
                <a:srgbClr val="00B050"/>
              </a:solidFill>
              <a:latin typeface="Arial Rounded MT Bold" pitchFamily="34" charset="0"/>
            </a:endParaRPr>
          </a:p>
        </p:txBody>
      </p:sp>
      <p:sp>
        <p:nvSpPr>
          <p:cNvPr id="28" name="Retângulo 27"/>
          <p:cNvSpPr/>
          <p:nvPr/>
        </p:nvSpPr>
        <p:spPr>
          <a:xfrm>
            <a:off x="500063" y="2324100"/>
            <a:ext cx="1214437" cy="4286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dirty="0">
                <a:solidFill>
                  <a:schemeClr val="tx1"/>
                </a:solidFill>
              </a:rPr>
              <a:t>(Quando?)</a:t>
            </a:r>
          </a:p>
        </p:txBody>
      </p:sp>
      <p:sp>
        <p:nvSpPr>
          <p:cNvPr id="29" name="Retângulo 28"/>
          <p:cNvSpPr/>
          <p:nvPr/>
        </p:nvSpPr>
        <p:spPr>
          <a:xfrm>
            <a:off x="428625" y="1895475"/>
            <a:ext cx="1143000" cy="4286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dirty="0">
                <a:solidFill>
                  <a:schemeClr val="tx1"/>
                </a:solidFill>
              </a:rPr>
              <a:t>(Quem?)</a:t>
            </a:r>
          </a:p>
        </p:txBody>
      </p:sp>
      <p:sp>
        <p:nvSpPr>
          <p:cNvPr id="30" name="Retângulo 29"/>
          <p:cNvSpPr/>
          <p:nvPr/>
        </p:nvSpPr>
        <p:spPr>
          <a:xfrm>
            <a:off x="928688" y="3395663"/>
            <a:ext cx="1714500" cy="4286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b="1" dirty="0">
                <a:solidFill>
                  <a:srgbClr val="00B050"/>
                </a:solidFill>
                <a:latin typeface="Arial Rounded MT Bold" pitchFamily="34" charset="0"/>
              </a:rPr>
              <a:t>COMUNHÃO</a:t>
            </a:r>
          </a:p>
        </p:txBody>
      </p:sp>
      <p:pic>
        <p:nvPicPr>
          <p:cNvPr id="31" name="Imagem 4" descr="barra86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0" y="915988"/>
            <a:ext cx="9144000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Rectangle 20"/>
          <p:cNvSpPr>
            <a:spLocks noChangeArrowheads="1"/>
          </p:cNvSpPr>
          <p:nvPr/>
        </p:nvSpPr>
        <p:spPr bwMode="auto">
          <a:xfrm>
            <a:off x="0" y="1109663"/>
            <a:ext cx="914400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pt-BR" altLang="pt-BR" sz="1500" u="sng" dirty="0">
                <a:latin typeface="Arial Black" pitchFamily="34" charset="0"/>
              </a:rPr>
              <a:t>__ORGANIZAÇÃO     |         PROGRAMA          |        OBJETIVOS           |   PROPÓSITO____</a:t>
            </a:r>
            <a:endParaRPr lang="pt-BR" altLang="pt-BR" sz="1500" dirty="0">
              <a:latin typeface="Arial Black" pitchFamily="34" charset="0"/>
            </a:endParaRPr>
          </a:p>
          <a:p>
            <a:r>
              <a:rPr lang="en-US" altLang="pt-BR" sz="1500" dirty="0">
                <a:latin typeface="Arial Black" pitchFamily="34" charset="0"/>
              </a:rPr>
              <a:t>          </a:t>
            </a:r>
            <a:r>
              <a:rPr lang="en-US" altLang="pt-BR" sz="1500" dirty="0" smtClean="0">
                <a:latin typeface="Arial Black" pitchFamily="34" charset="0"/>
              </a:rPr>
              <a:t>At 6;13                       </a:t>
            </a:r>
            <a:r>
              <a:rPr lang="en-US" altLang="pt-BR" sz="1500" dirty="0">
                <a:latin typeface="Arial Black" pitchFamily="34" charset="0"/>
              </a:rPr>
              <a:t>At 2.42-47   </a:t>
            </a:r>
            <a:r>
              <a:rPr lang="en-US" altLang="pt-BR" sz="1500" dirty="0" smtClean="0">
                <a:latin typeface="Arial Black" pitchFamily="34" charset="0"/>
              </a:rPr>
              <a:t>                 </a:t>
            </a:r>
            <a:r>
              <a:rPr lang="en-US" altLang="pt-BR" sz="1500" dirty="0" err="1">
                <a:latin typeface="Arial Black" pitchFamily="34" charset="0"/>
              </a:rPr>
              <a:t>Ef</a:t>
            </a:r>
            <a:r>
              <a:rPr lang="en-US" altLang="pt-BR" sz="1500" dirty="0">
                <a:latin typeface="Arial Black" pitchFamily="34" charset="0"/>
              </a:rPr>
              <a:t> 4.11-16 </a:t>
            </a:r>
            <a:r>
              <a:rPr lang="en-US" altLang="pt-BR" sz="1500" dirty="0" smtClean="0">
                <a:latin typeface="Arial Black" pitchFamily="34" charset="0"/>
              </a:rPr>
              <a:t>                 </a:t>
            </a:r>
            <a:r>
              <a:rPr lang="en-US" altLang="pt-BR" sz="1500" dirty="0">
                <a:latin typeface="Arial Black" pitchFamily="34" charset="0"/>
              </a:rPr>
              <a:t>Rm 11.36</a:t>
            </a:r>
            <a:endParaRPr lang="pt-BR" altLang="pt-BR" dirty="0"/>
          </a:p>
        </p:txBody>
      </p:sp>
      <p:sp>
        <p:nvSpPr>
          <p:cNvPr id="33" name="Retângulo 32"/>
          <p:cNvSpPr/>
          <p:nvPr/>
        </p:nvSpPr>
        <p:spPr>
          <a:xfrm>
            <a:off x="71406" y="1895462"/>
            <a:ext cx="428628" cy="350046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wordArtVert" anchor="ctr"/>
          <a:lstStyle/>
          <a:p>
            <a:pPr algn="ctr">
              <a:defRPr/>
            </a:pPr>
            <a:r>
              <a:rPr lang="pt-B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ORGANOGRAMA</a:t>
            </a:r>
          </a:p>
        </p:txBody>
      </p:sp>
      <p:sp>
        <p:nvSpPr>
          <p:cNvPr id="34" name="Retângulo 33"/>
          <p:cNvSpPr/>
          <p:nvPr/>
        </p:nvSpPr>
        <p:spPr>
          <a:xfrm>
            <a:off x="571472" y="2752718"/>
            <a:ext cx="428628" cy="350046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wordArtVert" anchor="ctr"/>
          <a:lstStyle/>
          <a:p>
            <a:pPr algn="ctr">
              <a:defRPr/>
            </a:pP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CRONOGRAMA</a:t>
            </a:r>
          </a:p>
        </p:txBody>
      </p:sp>
      <p:sp>
        <p:nvSpPr>
          <p:cNvPr id="36" name="AutoShape 22"/>
          <p:cNvSpPr>
            <a:spLocks noChangeArrowheads="1"/>
          </p:cNvSpPr>
          <p:nvPr/>
        </p:nvSpPr>
        <p:spPr bwMode="auto">
          <a:xfrm>
            <a:off x="2428875" y="2895600"/>
            <a:ext cx="1857375" cy="1771650"/>
          </a:xfrm>
          <a:custGeom>
            <a:avLst/>
            <a:gdLst>
              <a:gd name="G0" fmla="+- 5400 0 0"/>
              <a:gd name="G1" fmla="+- 8100 0 0"/>
              <a:gd name="G2" fmla="+- 2700 0 0"/>
              <a:gd name="G3" fmla="+- 9450 0 0"/>
              <a:gd name="G4" fmla="+- 21600 0 8100"/>
              <a:gd name="G5" fmla="+- 21600 0 9450"/>
              <a:gd name="G6" fmla="+- 5400 21600 0"/>
              <a:gd name="G7" fmla="*/ G6 1 2"/>
              <a:gd name="G8" fmla="+- 21600 0 5400"/>
              <a:gd name="G9" fmla="+- 21600 0 2700"/>
              <a:gd name="T0" fmla="*/ G0 w 21600"/>
              <a:gd name="T1" fmla="*/ G0 h 21600"/>
              <a:gd name="T2" fmla="*/ G8 w 21600"/>
              <a:gd name="T3" fmla="*/ G8 h 2160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T0" t="T1" r="T2" b="T3"/>
            <a:pathLst>
              <a:path w="21600" h="21600">
                <a:moveTo>
                  <a:pt x="5400" y="5400"/>
                </a:moveTo>
                <a:lnTo>
                  <a:pt x="9450" y="5400"/>
                </a:lnTo>
                <a:lnTo>
                  <a:pt x="9450" y="2700"/>
                </a:lnTo>
                <a:lnTo>
                  <a:pt x="8100" y="2700"/>
                </a:lnTo>
                <a:lnTo>
                  <a:pt x="10800" y="0"/>
                </a:lnTo>
                <a:lnTo>
                  <a:pt x="13500" y="2700"/>
                </a:lnTo>
                <a:lnTo>
                  <a:pt x="12150" y="2700"/>
                </a:lnTo>
                <a:lnTo>
                  <a:pt x="12150" y="5400"/>
                </a:lnTo>
                <a:lnTo>
                  <a:pt x="16200" y="5400"/>
                </a:lnTo>
                <a:lnTo>
                  <a:pt x="16200" y="9450"/>
                </a:lnTo>
                <a:lnTo>
                  <a:pt x="18900" y="9450"/>
                </a:lnTo>
                <a:lnTo>
                  <a:pt x="18900" y="8100"/>
                </a:lnTo>
                <a:lnTo>
                  <a:pt x="21600" y="10800"/>
                </a:lnTo>
                <a:lnTo>
                  <a:pt x="18900" y="13500"/>
                </a:lnTo>
                <a:lnTo>
                  <a:pt x="18900" y="12150"/>
                </a:lnTo>
                <a:lnTo>
                  <a:pt x="16200" y="12150"/>
                </a:lnTo>
                <a:lnTo>
                  <a:pt x="16200" y="16200"/>
                </a:lnTo>
                <a:lnTo>
                  <a:pt x="12150" y="16200"/>
                </a:lnTo>
                <a:lnTo>
                  <a:pt x="12150" y="18900"/>
                </a:lnTo>
                <a:lnTo>
                  <a:pt x="13500" y="18900"/>
                </a:lnTo>
                <a:lnTo>
                  <a:pt x="10800" y="21600"/>
                </a:lnTo>
                <a:lnTo>
                  <a:pt x="8100" y="18900"/>
                </a:lnTo>
                <a:lnTo>
                  <a:pt x="9450" y="18900"/>
                </a:lnTo>
                <a:lnTo>
                  <a:pt x="9450" y="16200"/>
                </a:lnTo>
                <a:lnTo>
                  <a:pt x="5400" y="16200"/>
                </a:lnTo>
                <a:lnTo>
                  <a:pt x="5400" y="12150"/>
                </a:lnTo>
                <a:lnTo>
                  <a:pt x="2700" y="12150"/>
                </a:lnTo>
                <a:lnTo>
                  <a:pt x="2700" y="13500"/>
                </a:lnTo>
                <a:lnTo>
                  <a:pt x="0" y="10800"/>
                </a:lnTo>
                <a:lnTo>
                  <a:pt x="2700" y="8100"/>
                </a:lnTo>
                <a:lnTo>
                  <a:pt x="2700" y="9450"/>
                </a:lnTo>
                <a:lnTo>
                  <a:pt x="5400" y="9450"/>
                </a:lnTo>
                <a:close/>
              </a:path>
            </a:pathLst>
          </a:cu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9" name="AutoShape 23"/>
          <p:cNvSpPr>
            <a:spLocks noChangeArrowheads="1"/>
          </p:cNvSpPr>
          <p:nvPr/>
        </p:nvSpPr>
        <p:spPr bwMode="auto">
          <a:xfrm>
            <a:off x="5643570" y="2824156"/>
            <a:ext cx="1643074" cy="2071702"/>
          </a:xfrm>
          <a:prstGeom prst="rightArrow">
            <a:avLst>
              <a:gd name="adj1" fmla="val 79139"/>
              <a:gd name="adj2" fmla="val 26081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eaLnBrk="0" hangingPunct="0">
              <a:defRPr/>
            </a:pPr>
            <a:r>
              <a:rPr lang="pt-BR" sz="1400" dirty="0">
                <a:solidFill>
                  <a:schemeClr val="tx1"/>
                </a:solidFill>
                <a:latin typeface="Arial Rounded MT Bold" pitchFamily="34" charset="0"/>
                <a:ea typeface="Calibri" pitchFamily="34" charset="0"/>
                <a:cs typeface="Arial" pitchFamily="34" charset="0"/>
              </a:rPr>
              <a:t>Edificação dos Santos</a:t>
            </a:r>
          </a:p>
          <a:p>
            <a:pPr eaLnBrk="0" hangingPunct="0">
              <a:defRPr/>
            </a:pPr>
            <a:endParaRPr lang="pt-BR" sz="1400" dirty="0">
              <a:latin typeface="Arial Rounded MT Bold" pitchFamily="34" charset="0"/>
              <a:cs typeface="Arial" pitchFamily="34" charset="0"/>
            </a:endParaRPr>
          </a:p>
          <a:p>
            <a:pPr eaLnBrk="0" hangingPunct="0">
              <a:defRPr/>
            </a:pPr>
            <a:endParaRPr lang="pt-BR" sz="1400" dirty="0">
              <a:solidFill>
                <a:schemeClr val="tx1"/>
              </a:solidFill>
              <a:latin typeface="Arial Rounded MT Bold" pitchFamily="34" charset="0"/>
              <a:cs typeface="Arial" pitchFamily="34" charset="0"/>
            </a:endParaRPr>
          </a:p>
          <a:p>
            <a:pPr eaLnBrk="0" hangingPunct="0">
              <a:defRPr/>
            </a:pPr>
            <a:r>
              <a:rPr lang="pt-BR" sz="1400" dirty="0" err="1">
                <a:solidFill>
                  <a:schemeClr val="tx1"/>
                </a:solidFill>
                <a:latin typeface="Arial Rounded MT Bold" pitchFamily="34" charset="0"/>
                <a:ea typeface="Calibri" pitchFamily="34" charset="0"/>
                <a:cs typeface="Arial" pitchFamily="34" charset="0"/>
              </a:rPr>
              <a:t>Evangeliza-ção</a:t>
            </a:r>
            <a:r>
              <a:rPr lang="pt-BR" sz="1400" dirty="0">
                <a:solidFill>
                  <a:schemeClr val="tx1"/>
                </a:solidFill>
                <a:latin typeface="Arial Rounded MT Bold" pitchFamily="34" charset="0"/>
                <a:ea typeface="Calibri" pitchFamily="34" charset="0"/>
                <a:cs typeface="Arial" pitchFamily="34" charset="0"/>
              </a:rPr>
              <a:t> dos perdidos</a:t>
            </a:r>
            <a:endParaRPr lang="pt-BR" sz="1400" dirty="0">
              <a:solidFill>
                <a:schemeClr val="tx1"/>
              </a:solidFill>
              <a:latin typeface="Arial Rounded MT Bold" pitchFamily="34" charset="0"/>
              <a:cs typeface="Arial" pitchFamily="34" charset="0"/>
            </a:endParaRPr>
          </a:p>
        </p:txBody>
      </p:sp>
      <p:sp>
        <p:nvSpPr>
          <p:cNvPr id="40" name="Retângulo 39"/>
          <p:cNvSpPr/>
          <p:nvPr/>
        </p:nvSpPr>
        <p:spPr>
          <a:xfrm>
            <a:off x="7643834" y="3252784"/>
            <a:ext cx="1428760" cy="121444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( O Alvo)</a:t>
            </a:r>
          </a:p>
          <a:p>
            <a:pPr algn="ctr">
              <a:defRPr/>
            </a:pP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A GLÓRIA DE DEUS</a:t>
            </a:r>
          </a:p>
        </p:txBody>
      </p:sp>
      <p:sp>
        <p:nvSpPr>
          <p:cNvPr id="41" name="Retângulo 40"/>
          <p:cNvSpPr/>
          <p:nvPr/>
        </p:nvSpPr>
        <p:spPr>
          <a:xfrm>
            <a:off x="2286000" y="2395538"/>
            <a:ext cx="2286000" cy="4286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b="1" dirty="0">
                <a:solidFill>
                  <a:srgbClr val="00B050"/>
                </a:solidFill>
                <a:latin typeface="Arial Rounded MT Bold" pitchFamily="34" charset="0"/>
              </a:rPr>
              <a:t>CELEBRAÇÃO</a:t>
            </a:r>
          </a:p>
        </p:txBody>
      </p:sp>
      <p:sp>
        <p:nvSpPr>
          <p:cNvPr id="42" name="Retângulo 41"/>
          <p:cNvSpPr/>
          <p:nvPr/>
        </p:nvSpPr>
        <p:spPr>
          <a:xfrm>
            <a:off x="2428875" y="4824413"/>
            <a:ext cx="1928813" cy="4286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b="1" dirty="0">
                <a:solidFill>
                  <a:srgbClr val="00B050"/>
                </a:solidFill>
                <a:latin typeface="Arial Rounded MT Bold" pitchFamily="34" charset="0"/>
              </a:rPr>
              <a:t>ENSINO</a:t>
            </a:r>
          </a:p>
        </p:txBody>
      </p:sp>
      <p:cxnSp>
        <p:nvCxnSpPr>
          <p:cNvPr id="43" name="AutoShape 21"/>
          <p:cNvCxnSpPr>
            <a:cxnSpLocks noChangeShapeType="1"/>
          </p:cNvCxnSpPr>
          <p:nvPr/>
        </p:nvCxnSpPr>
        <p:spPr bwMode="auto">
          <a:xfrm rot="10800000" flipV="1">
            <a:off x="2357438" y="3752850"/>
            <a:ext cx="1000125" cy="785813"/>
          </a:xfrm>
          <a:prstGeom prst="curvedConnector3">
            <a:avLst>
              <a:gd name="adj1" fmla="val 96986"/>
            </a:avLst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4" name="Retângulo 43"/>
          <p:cNvSpPr/>
          <p:nvPr/>
        </p:nvSpPr>
        <p:spPr>
          <a:xfrm>
            <a:off x="321439" y="6372244"/>
            <a:ext cx="8501122" cy="3571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pt-BR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“A Igreja De Deus Cumprindo A Sua Missão Neste Mundo”</a:t>
            </a:r>
          </a:p>
        </p:txBody>
      </p:sp>
    </p:spTree>
    <p:extLst>
      <p:ext uri="{BB962C8B-B14F-4D97-AF65-F5344CB8AC3E}">
        <p14:creationId xmlns:p14="http://schemas.microsoft.com/office/powerpoint/2010/main" val="3260793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600" decel="100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6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6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000"/>
                            </p:stCondLst>
                            <p:childTnLst>
                              <p:par>
                                <p:cTn id="79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0"/>
                            </p:stCondLst>
                            <p:childTnLst>
                              <p:par>
                                <p:cTn id="90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9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1000"/>
                            </p:stCondLst>
                            <p:childTnLst>
                              <p:par>
                                <p:cTn id="94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62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62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625" accel="50000" fill="hold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2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62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625" accel="50000" fill="hold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125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4" dur="1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6" grpId="0" animBg="1"/>
      <p:bldP spid="27" grpId="0" animBg="1"/>
      <p:bldP spid="28" grpId="0" animBg="1"/>
      <p:bldP spid="29" grpId="0" animBg="1"/>
      <p:bldP spid="30" grpId="0" animBg="1"/>
      <p:bldP spid="32" grpId="0"/>
      <p:bldP spid="36" grpId="0" animBg="1"/>
      <p:bldP spid="40" grpId="0" animBg="1"/>
      <p:bldP spid="41" grpId="0" animBg="1"/>
      <p:bldP spid="4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38"/>
          <p:cNvSpPr txBox="1"/>
          <p:nvPr/>
        </p:nvSpPr>
        <p:spPr>
          <a:xfrm>
            <a:off x="317282" y="1080549"/>
            <a:ext cx="8769568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4 – </a:t>
            </a:r>
            <a:r>
              <a:rPr lang="pt-BR" sz="2400" b="1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Modelo dos Ministérios da Igreja</a:t>
            </a:r>
            <a:endParaRPr lang="pt-BR" sz="2400" b="1" u="sng" dirty="0">
              <a:solidFill>
                <a:schemeClr val="bg2">
                  <a:lumMod val="25000"/>
                </a:schemeClr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0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F</a:t>
            </a:r>
            <a:r>
              <a:rPr lang="pt-BR" sz="3500" dirty="0" smtClean="0">
                <a:latin typeface="Arial Rounded MT Bold" panose="020F0704030504030204" pitchFamily="34" charset="0"/>
              </a:rPr>
              <a:t>ilosofia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 M</a:t>
            </a:r>
            <a:r>
              <a:rPr lang="pt-BR" sz="3500" dirty="0" smtClean="0">
                <a:latin typeface="Arial Rounded MT Bold" panose="020F0704030504030204" pitchFamily="34" charset="0"/>
              </a:rPr>
              <a:t>inisterial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374432" y="1807712"/>
            <a:ext cx="8362474" cy="830997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/>
            <a:r>
              <a:rPr lang="pt-B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a) Todos </a:t>
            </a:r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têm uma filosofia bíblica e uma estratégia aplicada à igreja local</a:t>
            </a:r>
          </a:p>
        </p:txBody>
      </p:sp>
    </p:spTree>
    <p:extLst>
      <p:ext uri="{BB962C8B-B14F-4D97-AF65-F5344CB8AC3E}">
        <p14:creationId xmlns:p14="http://schemas.microsoft.com/office/powerpoint/2010/main" val="3264753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38"/>
          <p:cNvSpPr txBox="1"/>
          <p:nvPr/>
        </p:nvSpPr>
        <p:spPr>
          <a:xfrm>
            <a:off x="317282" y="1080549"/>
            <a:ext cx="8769568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4 – </a:t>
            </a:r>
            <a:r>
              <a:rPr lang="pt-BR" sz="2400" b="1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Modelo dos Ministérios da Igreja</a:t>
            </a:r>
            <a:endParaRPr lang="pt-BR" sz="2400" b="1" u="sng" dirty="0">
              <a:solidFill>
                <a:schemeClr val="bg2">
                  <a:lumMod val="25000"/>
                </a:schemeClr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0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F</a:t>
            </a:r>
            <a:r>
              <a:rPr lang="pt-BR" sz="3500" dirty="0" smtClean="0">
                <a:latin typeface="Arial Rounded MT Bold" panose="020F0704030504030204" pitchFamily="34" charset="0"/>
              </a:rPr>
              <a:t>ilosofia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 M</a:t>
            </a:r>
            <a:r>
              <a:rPr lang="pt-BR" sz="3500" dirty="0" smtClean="0">
                <a:latin typeface="Arial Rounded MT Bold" panose="020F0704030504030204" pitchFamily="34" charset="0"/>
              </a:rPr>
              <a:t>inisterial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374432" y="1807712"/>
            <a:ext cx="8362474" cy="830997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/>
            <a:r>
              <a:rPr lang="pt-B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a) Todos </a:t>
            </a:r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têm uma filosofia bíblica e uma estratégia aplicada à igreja local</a:t>
            </a:r>
          </a:p>
        </p:txBody>
      </p:sp>
      <p:pic>
        <p:nvPicPr>
          <p:cNvPr id="1026" name="Picture 2" descr="C:\Users\User\Dropbox\Capturas de tela\Captura de tela 2015-04-18 13.45.11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84" t="9558" r="60208" b="6567"/>
          <a:stretch/>
        </p:blipFill>
        <p:spPr bwMode="auto">
          <a:xfrm>
            <a:off x="-1" y="-18118"/>
            <a:ext cx="9086851" cy="686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lipse 1"/>
          <p:cNvSpPr/>
          <p:nvPr/>
        </p:nvSpPr>
        <p:spPr>
          <a:xfrm>
            <a:off x="57150" y="1311048"/>
            <a:ext cx="2254468" cy="61621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Elipse 18"/>
          <p:cNvSpPr/>
          <p:nvPr/>
        </p:nvSpPr>
        <p:spPr>
          <a:xfrm>
            <a:off x="57150" y="2463949"/>
            <a:ext cx="2254468" cy="61621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Elipse 19"/>
          <p:cNvSpPr/>
          <p:nvPr/>
        </p:nvSpPr>
        <p:spPr>
          <a:xfrm>
            <a:off x="209550" y="4157753"/>
            <a:ext cx="2895600" cy="61621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66767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9" grpId="0" animBg="1"/>
      <p:bldP spid="2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38"/>
          <p:cNvSpPr txBox="1"/>
          <p:nvPr/>
        </p:nvSpPr>
        <p:spPr>
          <a:xfrm>
            <a:off x="317282" y="1080549"/>
            <a:ext cx="8769568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4 – </a:t>
            </a:r>
            <a:r>
              <a:rPr lang="pt-BR" sz="2400" b="1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Modelo dos Ministérios da Igreja</a:t>
            </a:r>
            <a:endParaRPr lang="pt-BR" sz="2400" b="1" u="sng" dirty="0">
              <a:solidFill>
                <a:schemeClr val="bg2">
                  <a:lumMod val="25000"/>
                </a:schemeClr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0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F</a:t>
            </a:r>
            <a:r>
              <a:rPr lang="pt-BR" sz="3500" dirty="0" smtClean="0">
                <a:latin typeface="Arial Rounded MT Bold" panose="020F0704030504030204" pitchFamily="34" charset="0"/>
              </a:rPr>
              <a:t>ilosofia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 M</a:t>
            </a:r>
            <a:r>
              <a:rPr lang="pt-BR" sz="3500" dirty="0" smtClean="0">
                <a:latin typeface="Arial Rounded MT Bold" panose="020F0704030504030204" pitchFamily="34" charset="0"/>
              </a:rPr>
              <a:t>inisterial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374432" y="1807712"/>
            <a:ext cx="8362474" cy="830997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/>
            <a:r>
              <a:rPr lang="pt-B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a) Todos </a:t>
            </a:r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têm uma filosofia bíblica e uma estratégia aplicada à igreja local</a:t>
            </a:r>
          </a:p>
        </p:txBody>
      </p:sp>
      <p:sp>
        <p:nvSpPr>
          <p:cNvPr id="9" name="Retângulo 8"/>
          <p:cNvSpPr/>
          <p:nvPr/>
        </p:nvSpPr>
        <p:spPr>
          <a:xfrm>
            <a:off x="390763" y="2988812"/>
            <a:ext cx="8362474" cy="46166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/>
            <a:r>
              <a:rPr lang="pt-B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b) Todos </a:t>
            </a:r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têm um diretor, líderes de áreas e apoiadores</a:t>
            </a:r>
          </a:p>
        </p:txBody>
      </p:sp>
    </p:spTree>
    <p:extLst>
      <p:ext uri="{BB962C8B-B14F-4D97-AF65-F5344CB8AC3E}">
        <p14:creationId xmlns:p14="http://schemas.microsoft.com/office/powerpoint/2010/main" val="2705598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38"/>
          <p:cNvSpPr txBox="1"/>
          <p:nvPr/>
        </p:nvSpPr>
        <p:spPr>
          <a:xfrm>
            <a:off x="317282" y="1080549"/>
            <a:ext cx="8769568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4 – </a:t>
            </a:r>
            <a:r>
              <a:rPr lang="pt-BR" sz="2400" b="1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Modelo dos Ministérios da Igreja</a:t>
            </a:r>
            <a:endParaRPr lang="pt-BR" sz="2400" b="1" u="sng" dirty="0">
              <a:solidFill>
                <a:schemeClr val="bg2">
                  <a:lumMod val="25000"/>
                </a:schemeClr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0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F</a:t>
            </a:r>
            <a:r>
              <a:rPr lang="pt-BR" sz="3500" dirty="0" smtClean="0">
                <a:latin typeface="Arial Rounded MT Bold" panose="020F0704030504030204" pitchFamily="34" charset="0"/>
              </a:rPr>
              <a:t>ilosofia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 M</a:t>
            </a:r>
            <a:r>
              <a:rPr lang="pt-BR" sz="3500" dirty="0" smtClean="0">
                <a:latin typeface="Arial Rounded MT Bold" panose="020F0704030504030204" pitchFamily="34" charset="0"/>
              </a:rPr>
              <a:t>inisterial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374432" y="1807712"/>
            <a:ext cx="8362474" cy="830997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/>
            <a:r>
              <a:rPr lang="pt-B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a) Todos </a:t>
            </a:r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têm uma filosofia bíblica e uma estratégia aplicada à igreja local</a:t>
            </a:r>
          </a:p>
        </p:txBody>
      </p:sp>
      <p:pic>
        <p:nvPicPr>
          <p:cNvPr id="1027" name="Picture 3" descr="C:\Users\User\Dropbox\Capturas de tela\Captura de tela 2015-04-18 13.47.11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83" t="9557" r="61667" b="12945"/>
          <a:stretch/>
        </p:blipFill>
        <p:spPr bwMode="auto">
          <a:xfrm>
            <a:off x="-190500" y="-171450"/>
            <a:ext cx="9429750" cy="7029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Elipse 13"/>
          <p:cNvSpPr/>
          <p:nvPr/>
        </p:nvSpPr>
        <p:spPr>
          <a:xfrm>
            <a:off x="0" y="280608"/>
            <a:ext cx="1924050" cy="66171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Elipse 14"/>
          <p:cNvSpPr/>
          <p:nvPr/>
        </p:nvSpPr>
        <p:spPr>
          <a:xfrm>
            <a:off x="0" y="1211200"/>
            <a:ext cx="2895600" cy="53860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Elipse 15"/>
          <p:cNvSpPr/>
          <p:nvPr/>
        </p:nvSpPr>
        <p:spPr>
          <a:xfrm>
            <a:off x="0" y="2936549"/>
            <a:ext cx="5726562" cy="53860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Elipse 16"/>
          <p:cNvSpPr/>
          <p:nvPr/>
        </p:nvSpPr>
        <p:spPr>
          <a:xfrm>
            <a:off x="0" y="4444114"/>
            <a:ext cx="3829050" cy="53860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Elipse 17"/>
          <p:cNvSpPr/>
          <p:nvPr/>
        </p:nvSpPr>
        <p:spPr>
          <a:xfrm>
            <a:off x="201383" y="5845653"/>
            <a:ext cx="3627667" cy="53860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31901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38"/>
          <p:cNvSpPr txBox="1"/>
          <p:nvPr/>
        </p:nvSpPr>
        <p:spPr>
          <a:xfrm>
            <a:off x="317282" y="1080549"/>
            <a:ext cx="8769568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4 – </a:t>
            </a:r>
            <a:r>
              <a:rPr lang="pt-BR" sz="2400" b="1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Modelo dos Ministérios da Igreja</a:t>
            </a:r>
            <a:endParaRPr lang="pt-BR" sz="2400" b="1" u="sng" dirty="0">
              <a:solidFill>
                <a:schemeClr val="bg2">
                  <a:lumMod val="25000"/>
                </a:schemeClr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0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F</a:t>
            </a:r>
            <a:r>
              <a:rPr lang="pt-BR" sz="3500" dirty="0" smtClean="0">
                <a:latin typeface="Arial Rounded MT Bold" panose="020F0704030504030204" pitchFamily="34" charset="0"/>
              </a:rPr>
              <a:t>ilosofia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 M</a:t>
            </a:r>
            <a:r>
              <a:rPr lang="pt-BR" sz="3500" dirty="0" smtClean="0">
                <a:latin typeface="Arial Rounded MT Bold" panose="020F0704030504030204" pitchFamily="34" charset="0"/>
              </a:rPr>
              <a:t>inisterial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374432" y="1807712"/>
            <a:ext cx="8362474" cy="830997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/>
            <a:r>
              <a:rPr lang="pt-B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a) Todos </a:t>
            </a:r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têm uma filosofia bíblica e uma estratégia aplicada à igreja local</a:t>
            </a:r>
          </a:p>
        </p:txBody>
      </p:sp>
      <p:sp>
        <p:nvSpPr>
          <p:cNvPr id="9" name="Retângulo 8"/>
          <p:cNvSpPr/>
          <p:nvPr/>
        </p:nvSpPr>
        <p:spPr>
          <a:xfrm>
            <a:off x="390763" y="2988812"/>
            <a:ext cx="8362474" cy="46166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/>
            <a:r>
              <a:rPr lang="pt-B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b) Todos </a:t>
            </a:r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têm um diretor, líderes de áreas e apoiadores</a:t>
            </a:r>
          </a:p>
        </p:txBody>
      </p:sp>
      <p:sp>
        <p:nvSpPr>
          <p:cNvPr id="11" name="Retângulo 10"/>
          <p:cNvSpPr/>
          <p:nvPr/>
        </p:nvSpPr>
        <p:spPr>
          <a:xfrm>
            <a:off x="409813" y="3788912"/>
            <a:ext cx="8362474" cy="830997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/>
            <a:r>
              <a:rPr lang="pt-B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c) Todos </a:t>
            </a:r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estão ligados entre si, servindo uns aos outros, e unidos a uma única visão</a:t>
            </a:r>
          </a:p>
        </p:txBody>
      </p:sp>
    </p:spTree>
    <p:extLst>
      <p:ext uri="{BB962C8B-B14F-4D97-AF65-F5344CB8AC3E}">
        <p14:creationId xmlns:p14="http://schemas.microsoft.com/office/powerpoint/2010/main" val="1633289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tângulo 2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38" name="Conector reto 37"/>
          <p:cNvCxnSpPr/>
          <p:nvPr/>
        </p:nvCxnSpPr>
        <p:spPr>
          <a:xfrm rot="5400000" flipH="1" flipV="1">
            <a:off x="858018" y="4785528"/>
            <a:ext cx="285752" cy="1588"/>
          </a:xfrm>
          <a:prstGeom prst="line">
            <a:avLst/>
          </a:prstGeom>
          <a:ln w="101600">
            <a:solidFill>
              <a:schemeClr val="tx2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to 38"/>
          <p:cNvCxnSpPr/>
          <p:nvPr/>
        </p:nvCxnSpPr>
        <p:spPr>
          <a:xfrm rot="5400000" flipH="1" flipV="1">
            <a:off x="3285322" y="4785528"/>
            <a:ext cx="285752" cy="1588"/>
          </a:xfrm>
          <a:prstGeom prst="line">
            <a:avLst/>
          </a:prstGeom>
          <a:ln w="101600">
            <a:solidFill>
              <a:schemeClr val="tx2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ector reto 39"/>
          <p:cNvCxnSpPr/>
          <p:nvPr/>
        </p:nvCxnSpPr>
        <p:spPr>
          <a:xfrm rot="5400000" flipH="1" flipV="1">
            <a:off x="5611026" y="4785528"/>
            <a:ext cx="285752" cy="1588"/>
          </a:xfrm>
          <a:prstGeom prst="line">
            <a:avLst/>
          </a:prstGeom>
          <a:ln w="101600">
            <a:solidFill>
              <a:schemeClr val="tx2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ector reto 40"/>
          <p:cNvCxnSpPr/>
          <p:nvPr/>
        </p:nvCxnSpPr>
        <p:spPr>
          <a:xfrm rot="5400000" flipH="1" flipV="1">
            <a:off x="7873230" y="4785528"/>
            <a:ext cx="285752" cy="1588"/>
          </a:xfrm>
          <a:prstGeom prst="line">
            <a:avLst/>
          </a:prstGeom>
          <a:ln w="101600">
            <a:solidFill>
              <a:schemeClr val="tx2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to 7"/>
          <p:cNvCxnSpPr/>
          <p:nvPr/>
        </p:nvCxnSpPr>
        <p:spPr>
          <a:xfrm rot="5400000" flipH="1" flipV="1">
            <a:off x="4499768" y="5642784"/>
            <a:ext cx="285752" cy="1588"/>
          </a:xfrm>
          <a:prstGeom prst="line">
            <a:avLst/>
          </a:prstGeom>
          <a:ln w="101600">
            <a:solidFill>
              <a:schemeClr val="tx2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tângulo de cantos arredondados 4"/>
          <p:cNvSpPr/>
          <p:nvPr/>
        </p:nvSpPr>
        <p:spPr>
          <a:xfrm>
            <a:off x="214282" y="4832360"/>
            <a:ext cx="8715436" cy="739780"/>
          </a:xfrm>
          <a:prstGeom prst="roundRect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500" dirty="0" smtClean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+mj-lt"/>
              </a:rPr>
              <a:t>MINISTÉRIOS</a:t>
            </a:r>
            <a:endParaRPr lang="pt-BR" sz="2500" dirty="0"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  <a:latin typeface="+mj-lt"/>
            </a:endParaRPr>
          </a:p>
        </p:txBody>
      </p:sp>
      <p:sp>
        <p:nvSpPr>
          <p:cNvPr id="16" name="Retângulo de cantos arredondados 15"/>
          <p:cNvSpPr/>
          <p:nvPr/>
        </p:nvSpPr>
        <p:spPr>
          <a:xfrm>
            <a:off x="214282" y="5715016"/>
            <a:ext cx="8715436" cy="1000132"/>
          </a:xfrm>
          <a:prstGeom prst="roundRect">
            <a:avLst/>
          </a:prstGeom>
          <a:solidFill>
            <a:srgbClr val="003E00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500" dirty="0" smtClean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+mj-lt"/>
              </a:rPr>
              <a:t>COLEGIADO PASTORAL</a:t>
            </a:r>
            <a:endParaRPr lang="pt-BR" sz="3500" dirty="0"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  <a:latin typeface="+mj-lt"/>
            </a:endParaRPr>
          </a:p>
        </p:txBody>
      </p:sp>
      <p:sp>
        <p:nvSpPr>
          <p:cNvPr id="28" name="Retângulo de cantos arredondados 27"/>
          <p:cNvSpPr/>
          <p:nvPr/>
        </p:nvSpPr>
        <p:spPr>
          <a:xfrm>
            <a:off x="214282" y="4000504"/>
            <a:ext cx="1857388" cy="739780"/>
          </a:xfrm>
          <a:prstGeom prst="round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500" dirty="0" smtClean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+mj-lt"/>
              </a:rPr>
              <a:t>Min1</a:t>
            </a:r>
            <a:endParaRPr lang="pt-BR" sz="2500" dirty="0"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  <a:latin typeface="+mj-lt"/>
            </a:endParaRPr>
          </a:p>
        </p:txBody>
      </p:sp>
      <p:sp>
        <p:nvSpPr>
          <p:cNvPr id="35" name="Retângulo de cantos arredondados 34"/>
          <p:cNvSpPr/>
          <p:nvPr/>
        </p:nvSpPr>
        <p:spPr>
          <a:xfrm>
            <a:off x="2505060" y="4000504"/>
            <a:ext cx="1857388" cy="739780"/>
          </a:xfrm>
          <a:prstGeom prst="round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500" dirty="0" err="1" smtClean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+mj-lt"/>
              </a:rPr>
              <a:t>Min</a:t>
            </a:r>
            <a:r>
              <a:rPr lang="pt-BR" sz="2500" dirty="0" smtClean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+mj-lt"/>
              </a:rPr>
              <a:t> 2</a:t>
            </a:r>
            <a:endParaRPr lang="pt-BR" sz="2500" dirty="0"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  <a:latin typeface="+mj-lt"/>
            </a:endParaRPr>
          </a:p>
        </p:txBody>
      </p:sp>
      <p:sp>
        <p:nvSpPr>
          <p:cNvPr id="36" name="Retângulo de cantos arredondados 35"/>
          <p:cNvSpPr/>
          <p:nvPr/>
        </p:nvSpPr>
        <p:spPr>
          <a:xfrm>
            <a:off x="4714876" y="4000504"/>
            <a:ext cx="1857388" cy="739780"/>
          </a:xfrm>
          <a:prstGeom prst="round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500" dirty="0" err="1" smtClean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+mj-lt"/>
              </a:rPr>
              <a:t>Min</a:t>
            </a:r>
            <a:r>
              <a:rPr lang="pt-BR" sz="2500" dirty="0" smtClean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+mj-lt"/>
              </a:rPr>
              <a:t> 3</a:t>
            </a:r>
            <a:endParaRPr lang="pt-BR" sz="2500" dirty="0"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  <a:latin typeface="+mj-lt"/>
            </a:endParaRPr>
          </a:p>
        </p:txBody>
      </p:sp>
      <p:sp>
        <p:nvSpPr>
          <p:cNvPr id="37" name="Retângulo de cantos arredondados 36"/>
          <p:cNvSpPr/>
          <p:nvPr/>
        </p:nvSpPr>
        <p:spPr>
          <a:xfrm>
            <a:off x="7000892" y="4000504"/>
            <a:ext cx="1857388" cy="739780"/>
          </a:xfrm>
          <a:prstGeom prst="round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500" dirty="0" err="1" smtClean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+mj-lt"/>
              </a:rPr>
              <a:t>Min</a:t>
            </a:r>
            <a:r>
              <a:rPr lang="pt-BR" sz="2500" dirty="0" smtClean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+mj-lt"/>
              </a:rPr>
              <a:t> 4</a:t>
            </a:r>
            <a:endParaRPr lang="pt-BR" sz="2500" dirty="0"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  <a:latin typeface="+mj-lt"/>
            </a:endParaRPr>
          </a:p>
        </p:txBody>
      </p:sp>
      <p:sp>
        <p:nvSpPr>
          <p:cNvPr id="42" name="CaixaDeTexto 41"/>
          <p:cNvSpPr txBox="1"/>
          <p:nvPr/>
        </p:nvSpPr>
        <p:spPr>
          <a:xfrm>
            <a:off x="357158" y="1395396"/>
            <a:ext cx="800105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 smtClean="0"/>
              <a:t>Apoiadores:</a:t>
            </a:r>
          </a:p>
          <a:p>
            <a:r>
              <a:rPr lang="pt-BR" sz="4500" b="1" dirty="0" smtClean="0"/>
              <a:t>Líder de área:</a:t>
            </a:r>
          </a:p>
          <a:p>
            <a:r>
              <a:rPr lang="pt-BR" sz="4500" b="1" dirty="0" smtClean="0"/>
              <a:t>Diretor:</a:t>
            </a:r>
          </a:p>
          <a:p>
            <a:endParaRPr lang="pt-BR" sz="2500" b="1" dirty="0"/>
          </a:p>
        </p:txBody>
      </p:sp>
      <p:cxnSp>
        <p:nvCxnSpPr>
          <p:cNvPr id="15" name="Straight Connector 36"/>
          <p:cNvCxnSpPr/>
          <p:nvPr/>
        </p:nvCxnSpPr>
        <p:spPr>
          <a:xfrm>
            <a:off x="374432" y="76880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38"/>
          <p:cNvSpPr txBox="1"/>
          <p:nvPr/>
        </p:nvSpPr>
        <p:spPr>
          <a:xfrm>
            <a:off x="317282" y="832899"/>
            <a:ext cx="8769568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4 – </a:t>
            </a:r>
            <a:r>
              <a:rPr lang="pt-BR" sz="2400" b="1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Modelo dos Ministérios da Igreja</a:t>
            </a:r>
            <a:endParaRPr lang="pt-BR" sz="2400" b="1" u="sng" dirty="0">
              <a:solidFill>
                <a:schemeClr val="bg2">
                  <a:lumMod val="25000"/>
                </a:schemeClr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8" name="TextBox 33"/>
          <p:cNvSpPr txBox="1"/>
          <p:nvPr/>
        </p:nvSpPr>
        <p:spPr>
          <a:xfrm>
            <a:off x="334735" y="3295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F</a:t>
            </a:r>
            <a:r>
              <a:rPr lang="pt-BR" sz="3500" dirty="0" smtClean="0">
                <a:latin typeface="Arial Rounded MT Bold" panose="020F0704030504030204" pitchFamily="34" charset="0"/>
              </a:rPr>
              <a:t>ilosofia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 M</a:t>
            </a:r>
            <a:r>
              <a:rPr lang="pt-BR" sz="3500" dirty="0" smtClean="0">
                <a:latin typeface="Arial Rounded MT Bold" panose="020F0704030504030204" pitchFamily="34" charset="0"/>
              </a:rPr>
              <a:t>inisterial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4986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5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6" grpId="0" animBg="1"/>
      <p:bldP spid="28" grpId="0" animBg="1"/>
      <p:bldP spid="35" grpId="0" animBg="1"/>
      <p:bldP spid="36" grpId="0" animBg="1"/>
      <p:bldP spid="37" grpId="0" animBg="1"/>
      <p:bldP spid="4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38"/>
          <p:cNvSpPr txBox="1"/>
          <p:nvPr/>
        </p:nvSpPr>
        <p:spPr>
          <a:xfrm>
            <a:off x="374432" y="1175799"/>
            <a:ext cx="8769568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5 – </a:t>
            </a:r>
            <a:r>
              <a:rPr lang="pt-BR" sz="29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CONFISSÕES</a:t>
            </a:r>
            <a:endParaRPr lang="pt-BR" sz="2900" dirty="0">
              <a:solidFill>
                <a:schemeClr val="bg2">
                  <a:lumMod val="25000"/>
                </a:schemeClr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23" name="Picture 2" descr="http://www.fabiocampana.com.br/wp-content/uploads/2011/10/martelo-juiz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8589" y="4120930"/>
            <a:ext cx="3509530" cy="236893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8"/>
          <p:cNvSpPr txBox="1"/>
          <p:nvPr/>
        </p:nvSpPr>
        <p:spPr>
          <a:xfrm>
            <a:off x="563336" y="1722107"/>
            <a:ext cx="783067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/>
              <a:t>§ </a:t>
            </a:r>
            <a:r>
              <a:rPr lang="pt-BR" sz="3200" dirty="0"/>
              <a:t>Cremos que uma igreja ministerialmente unida e organizada cumpre sua missão, e como </a:t>
            </a:r>
            <a:r>
              <a:rPr lang="pt-BR" sz="3200" dirty="0" err="1"/>
              <a:t>conseqüência</a:t>
            </a:r>
            <a:r>
              <a:rPr lang="pt-BR" sz="3200" dirty="0"/>
              <a:t>, experimenta um crescimento natural.</a:t>
            </a:r>
          </a:p>
        </p:txBody>
      </p:sp>
      <p:sp>
        <p:nvSpPr>
          <p:cNvPr id="13" name="TextBox 33"/>
          <p:cNvSpPr txBox="1"/>
          <p:nvPr/>
        </p:nvSpPr>
        <p:spPr>
          <a:xfrm>
            <a:off x="334735" y="3295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F</a:t>
            </a:r>
            <a:r>
              <a:rPr lang="pt-BR" sz="3500" dirty="0" smtClean="0">
                <a:latin typeface="Arial Rounded MT Bold" panose="020F0704030504030204" pitchFamily="34" charset="0"/>
              </a:rPr>
              <a:t>ilosofia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 M</a:t>
            </a:r>
            <a:r>
              <a:rPr lang="pt-BR" sz="3500" dirty="0" smtClean="0">
                <a:latin typeface="Arial Rounded MT Bold" panose="020F0704030504030204" pitchFamily="34" charset="0"/>
              </a:rPr>
              <a:t>inisterial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6035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38"/>
          <p:cNvSpPr txBox="1"/>
          <p:nvPr/>
        </p:nvSpPr>
        <p:spPr>
          <a:xfrm>
            <a:off x="374432" y="1175799"/>
            <a:ext cx="8769568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5 – </a:t>
            </a:r>
            <a:r>
              <a:rPr lang="pt-BR" sz="29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CONFISSÕES</a:t>
            </a:r>
            <a:endParaRPr lang="pt-BR" sz="2900" dirty="0">
              <a:solidFill>
                <a:schemeClr val="bg2">
                  <a:lumMod val="25000"/>
                </a:schemeClr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23" name="Picture 2" descr="http://www.fabiocampana.com.br/wp-content/uploads/2011/10/martelo-juiz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8589" y="4120930"/>
            <a:ext cx="3509530" cy="236893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8"/>
          <p:cNvSpPr txBox="1"/>
          <p:nvPr/>
        </p:nvSpPr>
        <p:spPr>
          <a:xfrm>
            <a:off x="563336" y="1722107"/>
            <a:ext cx="783067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/>
              <a:t>§ </a:t>
            </a:r>
            <a:r>
              <a:rPr lang="pt-BR" sz="3200" dirty="0"/>
              <a:t>Cremos que a base de um ministério eficaz está no investimento pessoal de vidas, que acontece no ambiente de uma igreja local através de membros comprometidos com a comunidade local.</a:t>
            </a:r>
          </a:p>
        </p:txBody>
      </p:sp>
      <p:sp>
        <p:nvSpPr>
          <p:cNvPr id="13" name="TextBox 33"/>
          <p:cNvSpPr txBox="1"/>
          <p:nvPr/>
        </p:nvSpPr>
        <p:spPr>
          <a:xfrm>
            <a:off x="334735" y="3295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F</a:t>
            </a:r>
            <a:r>
              <a:rPr lang="pt-BR" sz="3500" dirty="0" smtClean="0">
                <a:latin typeface="Arial Rounded MT Bold" panose="020F0704030504030204" pitchFamily="34" charset="0"/>
              </a:rPr>
              <a:t>ilosofia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 M</a:t>
            </a:r>
            <a:r>
              <a:rPr lang="pt-BR" sz="3500" dirty="0" smtClean="0">
                <a:latin typeface="Arial Rounded MT Bold" panose="020F0704030504030204" pitchFamily="34" charset="0"/>
              </a:rPr>
              <a:t>inisterial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9356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38"/>
          <p:cNvSpPr txBox="1"/>
          <p:nvPr/>
        </p:nvSpPr>
        <p:spPr>
          <a:xfrm>
            <a:off x="374432" y="1175799"/>
            <a:ext cx="8769568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5 – </a:t>
            </a:r>
            <a:r>
              <a:rPr lang="pt-BR" sz="29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CONFISSÕES</a:t>
            </a:r>
            <a:endParaRPr lang="pt-BR" sz="2900" dirty="0">
              <a:solidFill>
                <a:schemeClr val="bg2">
                  <a:lumMod val="25000"/>
                </a:schemeClr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23" name="Picture 2" descr="http://www.fabiocampana.com.br/wp-content/uploads/2011/10/martelo-juiz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8589" y="4120930"/>
            <a:ext cx="3509530" cy="236893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8"/>
          <p:cNvSpPr txBox="1"/>
          <p:nvPr/>
        </p:nvSpPr>
        <p:spPr>
          <a:xfrm>
            <a:off x="563336" y="1722107"/>
            <a:ext cx="78306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/>
              <a:t>§ </a:t>
            </a:r>
            <a:r>
              <a:rPr lang="pt-BR" sz="3200" dirty="0"/>
              <a:t>Cremos que todo salvo é um servo apto para desenvolver seus dons em prol da propagação do Evangelho</a:t>
            </a:r>
          </a:p>
        </p:txBody>
      </p:sp>
      <p:sp>
        <p:nvSpPr>
          <p:cNvPr id="13" name="TextBox 33"/>
          <p:cNvSpPr txBox="1"/>
          <p:nvPr/>
        </p:nvSpPr>
        <p:spPr>
          <a:xfrm>
            <a:off x="334735" y="3295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F</a:t>
            </a:r>
            <a:r>
              <a:rPr lang="pt-BR" sz="3500" dirty="0" smtClean="0">
                <a:latin typeface="Arial Rounded MT Bold" panose="020F0704030504030204" pitchFamily="34" charset="0"/>
              </a:rPr>
              <a:t>ilosofia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 M</a:t>
            </a:r>
            <a:r>
              <a:rPr lang="pt-BR" sz="3500" dirty="0" smtClean="0">
                <a:latin typeface="Arial Rounded MT Bold" panose="020F0704030504030204" pitchFamily="34" charset="0"/>
              </a:rPr>
              <a:t>inisterial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2717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38"/>
          <p:cNvSpPr txBox="1"/>
          <p:nvPr/>
        </p:nvSpPr>
        <p:spPr>
          <a:xfrm>
            <a:off x="374432" y="1175799"/>
            <a:ext cx="8769568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5 – </a:t>
            </a:r>
            <a:r>
              <a:rPr lang="pt-BR" sz="29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CONFISSÕES</a:t>
            </a:r>
            <a:endParaRPr lang="pt-BR" sz="2900" dirty="0">
              <a:solidFill>
                <a:schemeClr val="bg2">
                  <a:lumMod val="25000"/>
                </a:schemeClr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23" name="Picture 2" descr="http://www.fabiocampana.com.br/wp-content/uploads/2011/10/martelo-juiz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8589" y="4120930"/>
            <a:ext cx="3509530" cy="236893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8"/>
          <p:cNvSpPr txBox="1"/>
          <p:nvPr/>
        </p:nvSpPr>
        <p:spPr>
          <a:xfrm>
            <a:off x="563336" y="1722107"/>
            <a:ext cx="783067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/>
              <a:t>§ </a:t>
            </a:r>
            <a:r>
              <a:rPr lang="pt-BR" sz="3200" dirty="0"/>
              <a:t>Cremos  que cada salvo tem pelo menos um dom (</a:t>
            </a:r>
            <a:r>
              <a:rPr lang="pt-BR" sz="3200" dirty="0" err="1"/>
              <a:t>Ef</a:t>
            </a:r>
            <a:r>
              <a:rPr lang="pt-BR" sz="3200" dirty="0"/>
              <a:t> 4.7; </a:t>
            </a:r>
            <a:r>
              <a:rPr lang="pt-BR" sz="3200" dirty="0" err="1"/>
              <a:t>Rm</a:t>
            </a:r>
            <a:r>
              <a:rPr lang="pt-BR" sz="3200" dirty="0"/>
              <a:t> 12.6; 1 </a:t>
            </a:r>
            <a:r>
              <a:rPr lang="pt-BR" sz="3200" dirty="0" err="1"/>
              <a:t>Co</a:t>
            </a:r>
            <a:r>
              <a:rPr lang="pt-BR" sz="3200"/>
              <a:t> 12.11) para ser usado na edificação da obra de Deus, contribuindo com o avanço da igreja, por meio de um ministério eficaz.</a:t>
            </a:r>
          </a:p>
        </p:txBody>
      </p:sp>
      <p:sp>
        <p:nvSpPr>
          <p:cNvPr id="13" name="TextBox 33"/>
          <p:cNvSpPr txBox="1"/>
          <p:nvPr/>
        </p:nvSpPr>
        <p:spPr>
          <a:xfrm>
            <a:off x="334735" y="3295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F</a:t>
            </a:r>
            <a:r>
              <a:rPr lang="pt-BR" sz="3500" dirty="0" smtClean="0">
                <a:latin typeface="Arial Rounded MT Bold" panose="020F0704030504030204" pitchFamily="34" charset="0"/>
              </a:rPr>
              <a:t>ilosofia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 M</a:t>
            </a:r>
            <a:r>
              <a:rPr lang="pt-BR" sz="3500" dirty="0" smtClean="0">
                <a:latin typeface="Arial Rounded MT Bold" panose="020F0704030504030204" pitchFamily="34" charset="0"/>
              </a:rPr>
              <a:t>inisterial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3736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2049</TotalTime>
  <Words>852</Words>
  <Application>Microsoft Office PowerPoint</Application>
  <PresentationFormat>Apresentação na tela (4:3)</PresentationFormat>
  <Paragraphs>158</Paragraphs>
  <Slides>24</Slides>
  <Notes>20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24</vt:i4>
      </vt:variant>
    </vt:vector>
  </HeadingPairs>
  <TitlesOfParts>
    <vt:vector size="25" baseType="lpstr"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Paulo Tavares</dc:creator>
  <cp:lastModifiedBy>User</cp:lastModifiedBy>
  <cp:revision>59</cp:revision>
  <dcterms:created xsi:type="dcterms:W3CDTF">2015-03-06T10:45:28Z</dcterms:created>
  <dcterms:modified xsi:type="dcterms:W3CDTF">2015-04-18T22:16:36Z</dcterms:modified>
</cp:coreProperties>
</file>